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303" r:id="rId2"/>
    <p:sldId id="710" r:id="rId3"/>
    <p:sldId id="717" r:id="rId4"/>
    <p:sldId id="1135" r:id="rId5"/>
    <p:sldId id="1133" r:id="rId6"/>
    <p:sldId id="1137" r:id="rId7"/>
    <p:sldId id="914" r:id="rId8"/>
    <p:sldId id="1136" r:id="rId9"/>
    <p:sldId id="1138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E9EDF4"/>
    <a:srgbClr val="D0D8E8"/>
    <a:srgbClr val="62A14D"/>
    <a:srgbClr val="000000"/>
    <a:srgbClr val="C6D254"/>
    <a:srgbClr val="B1D254"/>
    <a:srgbClr val="72AF2F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3E5A27-AFFC-473C-BF14-F8ACF4BCB28C}" v="5" dt="2023-06-02T19:38:24.18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24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58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Tovinger" userId="d52090d9-82c6-45ae-b052-95c46e96cc30" providerId="ADAL" clId="{003E5A27-AFFC-473C-BF14-F8ACF4BCB28C}"/>
    <pc:docChg chg="addSld delSld modSld modMainMaster">
      <pc:chgData name="Thomas Tovinger" userId="d52090d9-82c6-45ae-b052-95c46e96cc30" providerId="ADAL" clId="{003E5A27-AFFC-473C-BF14-F8ACF4BCB28C}" dt="2023-06-02T19:38:24.188" v="32" actId="14100"/>
      <pc:docMkLst>
        <pc:docMk/>
      </pc:docMkLst>
      <pc:sldChg chg="modSp mod">
        <pc:chgData name="Thomas Tovinger" userId="d52090d9-82c6-45ae-b052-95c46e96cc30" providerId="ADAL" clId="{003E5A27-AFFC-473C-BF14-F8ACF4BCB28C}" dt="2023-06-02T19:38:24.188" v="32" actId="14100"/>
        <pc:sldMkLst>
          <pc:docMk/>
          <pc:sldMk cId="0" sldId="303"/>
        </pc:sldMkLst>
        <pc:spChg chg="mod">
          <ac:chgData name="Thomas Tovinger" userId="d52090d9-82c6-45ae-b052-95c46e96cc30" providerId="ADAL" clId="{003E5A27-AFFC-473C-BF14-F8ACF4BCB28C}" dt="2023-06-02T19:30:25.730" v="3" actId="20577"/>
          <ac:spMkLst>
            <pc:docMk/>
            <pc:sldMk cId="0" sldId="303"/>
            <ac:spMk id="2" creationId="{4FC26B74-F733-FF13-1CDD-F2B1333D35AE}"/>
          </ac:spMkLst>
        </pc:spChg>
        <pc:spChg chg="mod">
          <ac:chgData name="Thomas Tovinger" userId="d52090d9-82c6-45ae-b052-95c46e96cc30" providerId="ADAL" clId="{003E5A27-AFFC-473C-BF14-F8ACF4BCB28C}" dt="2023-06-02T19:37:47.891" v="27" actId="1076"/>
          <ac:spMkLst>
            <pc:docMk/>
            <pc:sldMk cId="0" sldId="303"/>
            <ac:spMk id="7" creationId="{00000000-0000-0000-0000-000000000000}"/>
          </ac:spMkLst>
        </pc:spChg>
        <pc:spChg chg="mod">
          <ac:chgData name="Thomas Tovinger" userId="d52090d9-82c6-45ae-b052-95c46e96cc30" providerId="ADAL" clId="{003E5A27-AFFC-473C-BF14-F8ACF4BCB28C}" dt="2023-06-02T19:38:24.188" v="32" actId="14100"/>
          <ac:spMkLst>
            <pc:docMk/>
            <pc:sldMk cId="0" sldId="303"/>
            <ac:spMk id="6146" creationId="{00000000-0000-0000-0000-000000000000}"/>
          </ac:spMkLst>
        </pc:spChg>
      </pc:sldChg>
      <pc:sldChg chg="del">
        <pc:chgData name="Thomas Tovinger" userId="d52090d9-82c6-45ae-b052-95c46e96cc30" providerId="ADAL" clId="{003E5A27-AFFC-473C-BF14-F8ACF4BCB28C}" dt="2023-06-02T19:34:09.437" v="9" actId="47"/>
        <pc:sldMkLst>
          <pc:docMk/>
          <pc:sldMk cId="3180696336" sldId="711"/>
        </pc:sldMkLst>
      </pc:sldChg>
      <pc:sldChg chg="del">
        <pc:chgData name="Thomas Tovinger" userId="d52090d9-82c6-45ae-b052-95c46e96cc30" providerId="ADAL" clId="{003E5A27-AFFC-473C-BF14-F8ACF4BCB28C}" dt="2023-06-02T19:34:09.437" v="9" actId="47"/>
        <pc:sldMkLst>
          <pc:docMk/>
          <pc:sldMk cId="1079223815" sldId="712"/>
        </pc:sldMkLst>
      </pc:sldChg>
      <pc:sldChg chg="add">
        <pc:chgData name="Thomas Tovinger" userId="d52090d9-82c6-45ae-b052-95c46e96cc30" providerId="ADAL" clId="{003E5A27-AFFC-473C-BF14-F8ACF4BCB28C}" dt="2023-06-02T19:34:24.390" v="10"/>
        <pc:sldMkLst>
          <pc:docMk/>
          <pc:sldMk cId="417729738" sldId="914"/>
        </pc:sldMkLst>
      </pc:sldChg>
      <pc:sldChg chg="modSp add mod">
        <pc:chgData name="Thomas Tovinger" userId="d52090d9-82c6-45ae-b052-95c46e96cc30" providerId="ADAL" clId="{003E5A27-AFFC-473C-BF14-F8ACF4BCB28C}" dt="2023-06-02T19:36:06.457" v="22" actId="20577"/>
        <pc:sldMkLst>
          <pc:docMk/>
          <pc:sldMk cId="2159359972" sldId="1136"/>
        </pc:sldMkLst>
        <pc:spChg chg="mod">
          <ac:chgData name="Thomas Tovinger" userId="d52090d9-82c6-45ae-b052-95c46e96cc30" providerId="ADAL" clId="{003E5A27-AFFC-473C-BF14-F8ACF4BCB28C}" dt="2023-06-02T19:36:06.457" v="22" actId="20577"/>
          <ac:spMkLst>
            <pc:docMk/>
            <pc:sldMk cId="2159359972" sldId="1136"/>
            <ac:spMk id="3" creationId="{8A44730A-2204-363A-DDDF-0AAA238227AC}"/>
          </ac:spMkLst>
        </pc:spChg>
      </pc:sldChg>
      <pc:sldChg chg="add">
        <pc:chgData name="Thomas Tovinger" userId="d52090d9-82c6-45ae-b052-95c46e96cc30" providerId="ADAL" clId="{003E5A27-AFFC-473C-BF14-F8ACF4BCB28C}" dt="2023-06-02T19:34:24.390" v="10"/>
        <pc:sldMkLst>
          <pc:docMk/>
          <pc:sldMk cId="2374556580" sldId="1137"/>
        </pc:sldMkLst>
      </pc:sldChg>
      <pc:sldChg chg="add">
        <pc:chgData name="Thomas Tovinger" userId="d52090d9-82c6-45ae-b052-95c46e96cc30" providerId="ADAL" clId="{003E5A27-AFFC-473C-BF14-F8ACF4BCB28C}" dt="2023-06-02T19:34:24.390" v="10"/>
        <pc:sldMkLst>
          <pc:docMk/>
          <pc:sldMk cId="90228881" sldId="1138"/>
        </pc:sldMkLst>
      </pc:sldChg>
      <pc:sldMasterChg chg="modSp mod">
        <pc:chgData name="Thomas Tovinger" userId="d52090d9-82c6-45ae-b052-95c46e96cc30" providerId="ADAL" clId="{003E5A27-AFFC-473C-BF14-F8ACF4BCB28C}" dt="2023-06-02T19:30:48.679" v="8" actId="20577"/>
        <pc:sldMasterMkLst>
          <pc:docMk/>
          <pc:sldMasterMk cId="0" sldId="2147483729"/>
        </pc:sldMasterMkLst>
        <pc:spChg chg="mod">
          <ac:chgData name="Thomas Tovinger" userId="d52090d9-82c6-45ae-b052-95c46e96cc30" providerId="ADAL" clId="{003E5A27-AFFC-473C-BF14-F8ACF4BCB28C}" dt="2023-06-02T19:30:48.679" v="8" actId="20577"/>
          <ac:spMkLst>
            <pc:docMk/>
            <pc:sldMasterMk cId="0" sldId="2147483729"/>
            <ac:spMk id="2" creationId="{9F5D514C-FDF3-F69E-7923-9EEED4F351A2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6/2/2023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6/2/2023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F5D514C-FDF3-F69E-7923-9EEED4F351A2}"/>
              </a:ext>
            </a:extLst>
          </p:cNvPr>
          <p:cNvSpPr txBox="1"/>
          <p:nvPr userDrawn="1"/>
        </p:nvSpPr>
        <p:spPr>
          <a:xfrm>
            <a:off x="565768" y="6476049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SWS-230071: </a:t>
            </a:r>
            <a:r>
              <a:rPr lang="en-US" altLang="de-DE" sz="1200" dirty="0">
                <a:solidFill>
                  <a:schemeClr val="bg1"/>
                </a:solidFill>
              </a:rPr>
              <a:t>SA Rel-19 Workshop 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055077" y="4415091"/>
            <a:ext cx="6829673" cy="184342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000" dirty="0">
                <a:latin typeface="Arial" charset="0"/>
              </a:rPr>
              <a:t>Thomas Tovinger, SA5 Chair, Ericsson</a:t>
            </a:r>
          </a:p>
          <a:p>
            <a:pPr>
              <a:lnSpc>
                <a:spcPct val="80000"/>
              </a:lnSpc>
            </a:pPr>
            <a:r>
              <a:rPr lang="de-DE" altLang="de-DE" sz="2000" dirty="0">
                <a:latin typeface="Arial" charset="0"/>
              </a:rPr>
              <a:t>Zou Lan, SA5 </a:t>
            </a:r>
            <a:r>
              <a:rPr lang="de-DE" altLang="de-DE" sz="2000" dirty="0" err="1">
                <a:latin typeface="Arial" charset="0"/>
              </a:rPr>
              <a:t>Vice</a:t>
            </a:r>
            <a:r>
              <a:rPr lang="de-DE" altLang="de-DE" sz="2000" dirty="0">
                <a:latin typeface="Arial" charset="0"/>
              </a:rPr>
              <a:t> Chair, Huawei</a:t>
            </a:r>
          </a:p>
          <a:p>
            <a:pPr>
              <a:lnSpc>
                <a:spcPct val="80000"/>
              </a:lnSpc>
            </a:pPr>
            <a:r>
              <a:rPr lang="en-GB" altLang="zh-CN" sz="2000" dirty="0">
                <a:latin typeface="Arial" charset="0"/>
              </a:rPr>
              <a:t>Gerald Görmer,</a:t>
            </a:r>
            <a:r>
              <a:rPr lang="de-DE" altLang="de-DE" sz="2000" dirty="0">
                <a:latin typeface="Arial" charset="0"/>
              </a:rPr>
              <a:t> SA5 </a:t>
            </a:r>
            <a:r>
              <a:rPr lang="de-DE" altLang="de-DE" sz="2000" dirty="0" err="1">
                <a:latin typeface="Arial" charset="0"/>
              </a:rPr>
              <a:t>Vice</a:t>
            </a:r>
            <a:r>
              <a:rPr lang="de-DE" altLang="de-DE" sz="2000" dirty="0">
                <a:latin typeface="Arial" charset="0"/>
              </a:rPr>
              <a:t> Chair, </a:t>
            </a:r>
            <a:r>
              <a:rPr lang="en-GB" sz="2000" dirty="0">
                <a:latin typeface="Arial" charset="0"/>
              </a:rPr>
              <a:t>MATRIXX Software</a:t>
            </a:r>
            <a:endParaRPr lang="fr-FR" altLang="de-DE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endParaRPr lang="de-DE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184328" y="1329390"/>
            <a:ext cx="7000044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WG5 Inputs to Rel-19 SA Workshop – </a:t>
            </a:r>
          </a:p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Available capacity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C26B74-F733-FF13-1CDD-F2B1333D35AE}"/>
              </a:ext>
            </a:extLst>
          </p:cNvPr>
          <p:cNvSpPr txBox="1"/>
          <p:nvPr/>
        </p:nvSpPr>
        <p:spPr>
          <a:xfrm>
            <a:off x="117460" y="153864"/>
            <a:ext cx="7173886" cy="607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900"/>
              </a:spcAft>
              <a:tabLst>
                <a:tab pos="6120130" algn="r"/>
              </a:tabLst>
            </a:pPr>
            <a:r>
              <a:rPr lang="en-GB" sz="1400" b="1" dirty="0">
                <a:solidFill>
                  <a:srgbClr val="FF33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SA Rel-19 Workshop	SWS-230071</a:t>
            </a:r>
            <a:endParaRPr lang="en-US" sz="1050" dirty="0">
              <a:solidFill>
                <a:srgbClr val="FF330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200" b="1" dirty="0">
                <a:solidFill>
                  <a:srgbClr val="FF3300"/>
                </a:solidFill>
                <a:ea typeface="SimSun" panose="02010600030101010101" pitchFamily="2" charset="-122"/>
              </a:rPr>
              <a:t>Taipei</a:t>
            </a:r>
            <a:r>
              <a:rPr lang="en-GB" sz="1200" b="1" dirty="0">
                <a:solidFill>
                  <a:srgbClr val="FF3300"/>
                </a:solidFill>
                <a:effectLst/>
                <a:ea typeface="SimSun" panose="02010600030101010101" pitchFamily="2" charset="-122"/>
              </a:rPr>
              <a:t>, June 13 – </a:t>
            </a:r>
            <a:r>
              <a:rPr lang="en-GB" sz="1200" b="1" dirty="0">
                <a:solidFill>
                  <a:srgbClr val="FF3300"/>
                </a:solidFill>
                <a:ea typeface="SimSun" panose="02010600030101010101" pitchFamily="2" charset="-122"/>
              </a:rPr>
              <a:t>14</a:t>
            </a:r>
            <a:r>
              <a:rPr lang="en-GB" sz="1200" b="1" dirty="0">
                <a:solidFill>
                  <a:srgbClr val="FF3300"/>
                </a:solidFill>
                <a:effectLst/>
                <a:ea typeface="SimSun" panose="02010600030101010101" pitchFamily="2" charset="-122"/>
              </a:rPr>
              <a:t>, 2023</a:t>
            </a:r>
            <a:endParaRPr lang="en-US" sz="7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Rel-19 Workshop Plan </a:t>
            </a:r>
            <a:br>
              <a:rPr lang="de-DE" altLang="de-DE" b="1" dirty="0"/>
            </a:br>
            <a:r>
              <a:rPr lang="de-DE" altLang="de-DE" b="1" dirty="0"/>
              <a:t>(endorsed in SP-230383)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99256" y="1383632"/>
            <a:ext cx="8345488" cy="4946146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Rel-19 workshop will be held F2F in Taipei. Workshop will take place in between SA#100 meeting. </a:t>
            </a:r>
          </a:p>
          <a:p>
            <a:pPr eaLnBrk="1" hangingPunct="1">
              <a:defRPr/>
            </a:pPr>
            <a:endParaRPr lang="de-DE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2 days dedicated workshop on June-13 (Tue) and June-14 (Wed).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12: SA#100</a:t>
            </a:r>
          </a:p>
          <a:p>
            <a:pPr lvl="1" eaLnBrk="1" hangingPunct="1"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13 (WS Day 1):  Full Day - 3GPP Member, External presentations. </a:t>
            </a:r>
          </a:p>
          <a:p>
            <a:pPr lvl="1" eaLnBrk="1" hangingPunct="1"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14 (WS Day 2):  0.5 Day - 3GPP Member, External presentations. </a:t>
            </a:r>
          </a:p>
          <a:p>
            <a:pPr marL="457200" lvl="1" indent="0" eaLnBrk="1" hangingPunct="1">
              <a:buNone/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	                                0.5 Day - Summary/Output report of the workshop.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15: SA#100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16: SA#100</a:t>
            </a:r>
          </a:p>
          <a:p>
            <a:pPr marL="457200" lvl="1" indent="0" eaLnBrk="1" hangingPunct="1">
              <a:buNone/>
              <a:defRPr/>
            </a:pP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Input to the WS: 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SA1 input on Rel-19 status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3GPP Member/MRP/other contributions on Rel-19 views/priority. </a:t>
            </a:r>
          </a:p>
          <a:p>
            <a:pPr lvl="1" eaLnBrk="1" hangingPunct="1">
              <a:defRPr/>
            </a:pPr>
            <a:r>
              <a:rPr lang="en-GB" altLang="ko-KR" sz="12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SA WG inputs on TU Budget for Rel-19, Max SIDs/WIDs, Max size per SID/WID. </a:t>
            </a:r>
          </a:p>
          <a:p>
            <a:pPr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Output of the WS: 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High level summary report from the WS.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Identify the Core and Miscellaneous Rel-19 items/direction.</a:t>
            </a:r>
          </a:p>
          <a:p>
            <a:pPr lvl="1" eaLnBrk="1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Guidance to the WGs</a:t>
            </a:r>
          </a:p>
          <a:p>
            <a:pPr marL="457200" lvl="1" indent="0" eaLnBrk="1" hangingPunct="1">
              <a:buNone/>
              <a:defRPr/>
            </a:pPr>
            <a:endParaRPr lang="en-GB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Rel-19 Workshop Agenda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2898159-1BEB-7207-8FF5-10AEC2B0AC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551614"/>
              </p:ext>
            </p:extLst>
          </p:nvPr>
        </p:nvGraphicFramePr>
        <p:xfrm>
          <a:off x="872490" y="1729588"/>
          <a:ext cx="7399020" cy="3952558"/>
        </p:xfrm>
        <a:graphic>
          <a:graphicData uri="http://schemas.openxmlformats.org/drawingml/2006/table">
            <a:tbl>
              <a:tblPr/>
              <a:tblGrid>
                <a:gridCol w="1169670">
                  <a:extLst>
                    <a:ext uri="{9D8B030D-6E8A-4147-A177-3AD203B41FA5}">
                      <a16:colId xmlns:a16="http://schemas.microsoft.com/office/drawing/2014/main" val="691195157"/>
                    </a:ext>
                  </a:extLst>
                </a:gridCol>
                <a:gridCol w="6229350">
                  <a:extLst>
                    <a:ext uri="{9D8B030D-6E8A-4147-A177-3AD203B41FA5}">
                      <a16:colId xmlns:a16="http://schemas.microsoft.com/office/drawing/2014/main" val="37871188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Agenda Item#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109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Opening of the SA Rel-19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Tuesday, 13 June 2023, 0900 local time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05663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Welcome Speech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0992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Introduction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84382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IPR Call &amp; Antitrust reminders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3178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Approval of Agenda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079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Liaisons Statements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32660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Incoming LSs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5263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Input Documents to the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8097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SA WG1 inputs on Rel-19 status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8900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200" i="1">
                          <a:solidFill>
                            <a:srgbClr val="00206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3.2</a:t>
                      </a:r>
                      <a:endParaRPr lang="en-US" sz="18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SA WGs inputs on WG capacity for Rel-19 (e.g., TU Budget, Max# of SIDs/WIDs, Max size per SID/WID)</a:t>
                      </a:r>
                      <a:endParaRPr lang="en-US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0775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3GPP Member/MRP/other contributions on Rel-19 views/priority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2368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Output of the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4554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High level summary report from the WS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3198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Identify the Core and Miscellaneous Rel-19 items/direction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05920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Guidance to the WGs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89737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Cross TSG Coordination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06195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General Cross TSG Coordination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33699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Close of the SA Rel-19 Workshop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Wednesday, 14 June 2023, 1800 local time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809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4931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09DAD2-7A6D-8F04-DD2D-7656B0835144}"/>
              </a:ext>
            </a:extLst>
          </p:cNvPr>
          <p:cNvCxnSpPr>
            <a:cxnSpLocks/>
          </p:cNvCxnSpPr>
          <p:nvPr/>
        </p:nvCxnSpPr>
        <p:spPr bwMode="auto">
          <a:xfrm>
            <a:off x="1" y="1587500"/>
            <a:ext cx="8666163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DC6D4FDE-7441-3EF9-51E3-EAACD8A814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91413" y="2039938"/>
            <a:ext cx="0" cy="36242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65211A-1029-3984-862A-00D5ADB1F0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2025" y="2000250"/>
            <a:ext cx="0" cy="3663950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4062F56C-96A3-7534-48AF-DB2D47D808F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28825" y="2001838"/>
            <a:ext cx="14288" cy="36623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6151" name="TextBox 86">
            <a:extLst>
              <a:ext uri="{FF2B5EF4-FFF2-40B4-BE49-F238E27FC236}">
                <a16:creationId xmlns:a16="http://schemas.microsoft.com/office/drawing/2014/main" id="{82FB2F4D-0A09-F1BE-B97B-9A5C94D7E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7925" y="1701801"/>
            <a:ext cx="5461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3A42794B-75B3-2C5E-9FCD-23026C3320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0F81156B-4D80-3E24-A219-1CA031C2CF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2063750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BC02EECF-289D-3E59-9EC9-B0DFB537B2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FED55689-65EB-FCB9-93ED-98FA11DBE0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69263" y="2039939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465DC557-3B6C-367B-98F8-DE8B7C5D8C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2039938"/>
            <a:ext cx="0" cy="37528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B42BE5BF-D5A6-56B6-B49A-488EB7E71BC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E7E6284B-BC93-786F-9F05-BBAAA43C480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33FB2DC-F98D-58D2-2F4E-E16AB1FA7D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76713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C09A21EC-12A1-A4EB-635E-98AF89B5E50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11538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0A853769-83C5-89E1-FD24-789CA49F31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2043113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80193E37-9A28-367C-08BC-5250083F8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826" y="5337176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6163" name="TextBox 86">
            <a:extLst>
              <a:ext uri="{FF2B5EF4-FFF2-40B4-BE49-F238E27FC236}">
                <a16:creationId xmlns:a16="http://schemas.microsoft.com/office/drawing/2014/main" id="{88410D57-A65E-F6DD-6F0E-7ACBB88F3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5613" y="1701801"/>
            <a:ext cx="5635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4" name="TextBox 86">
            <a:extLst>
              <a:ext uri="{FF2B5EF4-FFF2-40B4-BE49-F238E27FC236}">
                <a16:creationId xmlns:a16="http://schemas.microsoft.com/office/drawing/2014/main" id="{9EEB49AA-8E75-9372-DEAB-03FEB3CF3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8713" y="1701801"/>
            <a:ext cx="5651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5" name="TextBox 86">
            <a:extLst>
              <a:ext uri="{FF2B5EF4-FFF2-40B4-BE49-F238E27FC236}">
                <a16:creationId xmlns:a16="http://schemas.microsoft.com/office/drawing/2014/main" id="{2636F013-D29F-027D-69FC-9AF0BAB4B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4675" y="1701801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6" name="TextBox 86">
            <a:extLst>
              <a:ext uri="{FF2B5EF4-FFF2-40B4-BE49-F238E27FC236}">
                <a16:creationId xmlns:a16="http://schemas.microsoft.com/office/drawing/2014/main" id="{8ACC3ED8-54C1-48D5-2CD0-1F4673530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138" y="1701801"/>
            <a:ext cx="5651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7" name="TextBox 86">
            <a:extLst>
              <a:ext uri="{FF2B5EF4-FFF2-40B4-BE49-F238E27FC236}">
                <a16:creationId xmlns:a16="http://schemas.microsoft.com/office/drawing/2014/main" id="{A0615FAB-AD27-FE5A-2143-CF9FC78C6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5639" y="1701801"/>
            <a:ext cx="568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8" name="TextBox 86">
            <a:extLst>
              <a:ext uri="{FF2B5EF4-FFF2-40B4-BE49-F238E27FC236}">
                <a16:creationId xmlns:a16="http://schemas.microsoft.com/office/drawing/2014/main" id="{85B8E3DC-AE46-5084-5E32-0EE0F5973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0325" y="1701801"/>
            <a:ext cx="5667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9" name="TextBox 86">
            <a:extLst>
              <a:ext uri="{FF2B5EF4-FFF2-40B4-BE49-F238E27FC236}">
                <a16:creationId xmlns:a16="http://schemas.microsoft.com/office/drawing/2014/main" id="{C451C90A-6EBB-F9E0-8B85-D8E0F3561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7550" y="1701801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0" name="TextBox 86">
            <a:extLst>
              <a:ext uri="{FF2B5EF4-FFF2-40B4-BE49-F238E27FC236}">
                <a16:creationId xmlns:a16="http://schemas.microsoft.com/office/drawing/2014/main" id="{D7872B10-FFB5-C9EC-AFA6-5A717C299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7801" y="1701801"/>
            <a:ext cx="568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1" name="TextBox 86">
            <a:extLst>
              <a:ext uri="{FF2B5EF4-FFF2-40B4-BE49-F238E27FC236}">
                <a16:creationId xmlns:a16="http://schemas.microsoft.com/office/drawing/2014/main" id="{42F17ECC-D5EF-4397-82D8-48B1957BC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7563" y="1701801"/>
            <a:ext cx="5461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2" name="TextBox 86">
            <a:extLst>
              <a:ext uri="{FF2B5EF4-FFF2-40B4-BE49-F238E27FC236}">
                <a16:creationId xmlns:a16="http://schemas.microsoft.com/office/drawing/2014/main" id="{419DEB82-DC4D-0958-3892-E0E2EE4A5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1126" y="1701801"/>
            <a:ext cx="517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3" name="TextBox 86">
            <a:extLst>
              <a:ext uri="{FF2B5EF4-FFF2-40B4-BE49-F238E27FC236}">
                <a16:creationId xmlns:a16="http://schemas.microsoft.com/office/drawing/2014/main" id="{2FD0923A-A8B3-230D-3A5B-B9376E7B0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3738" y="1701801"/>
            <a:ext cx="5381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4" name="TextBox 86">
            <a:extLst>
              <a:ext uri="{FF2B5EF4-FFF2-40B4-BE49-F238E27FC236}">
                <a16:creationId xmlns:a16="http://schemas.microsoft.com/office/drawing/2014/main" id="{3B82D8EB-2BB0-623C-D14D-BFB6B1F67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4" y="1716089"/>
            <a:ext cx="530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5" name="Chevron 60">
            <a:extLst>
              <a:ext uri="{FF2B5EF4-FFF2-40B4-BE49-F238E27FC236}">
                <a16:creationId xmlns:a16="http://schemas.microsoft.com/office/drawing/2014/main" id="{529E8751-E161-0C42-2F9E-8F975FAC6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386014"/>
            <a:ext cx="819150" cy="280987"/>
          </a:xfrm>
          <a:prstGeom prst="chevron">
            <a:avLst>
              <a:gd name="adj" fmla="val 50086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F0CEC1E6-D15C-02AF-34A3-295FBAAD82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425" y="2386014"/>
            <a:ext cx="11874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</a:rPr>
              <a:t> </a:t>
            </a:r>
            <a:r>
              <a:rPr lang="fr-FR" altLang="en-US" sz="800" dirty="0">
                <a:latin typeface="Montserrat" panose="00000500000000000000" pitchFamily="50" charset="0"/>
              </a:rPr>
              <a:t>RAN Content </a:t>
            </a:r>
            <a:r>
              <a:rPr lang="fr-FR" altLang="en-US" sz="800" dirty="0" err="1">
                <a:latin typeface="Montserrat" panose="00000500000000000000" pitchFamily="50" charset="0"/>
              </a:rPr>
              <a:t>def</a:t>
            </a:r>
            <a:r>
              <a:rPr lang="fr-FR" altLang="en-US" sz="800" dirty="0">
                <a:latin typeface="Montserrat" panose="00000500000000000000" pitchFamily="50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65F224-433B-B44B-BE7F-71106B3BCDAC}"/>
              </a:ext>
            </a:extLst>
          </p:cNvPr>
          <p:cNvSpPr txBox="1"/>
          <p:nvPr/>
        </p:nvSpPr>
        <p:spPr>
          <a:xfrm>
            <a:off x="3162301" y="1465263"/>
            <a:ext cx="4984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5E14FDD-0DA9-AEB2-7351-B2CBCFCB98FD}"/>
              </a:ext>
            </a:extLst>
          </p:cNvPr>
          <p:cNvSpPr txBox="1"/>
          <p:nvPr/>
        </p:nvSpPr>
        <p:spPr>
          <a:xfrm>
            <a:off x="5865814" y="1465263"/>
            <a:ext cx="4857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6179" name="TextBox 2">
            <a:extLst>
              <a:ext uri="{FF2B5EF4-FFF2-40B4-BE49-F238E27FC236}">
                <a16:creationId xmlns:a16="http://schemas.microsoft.com/office/drawing/2014/main" id="{B9151B65-610C-70C7-06DF-80F1D55AC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7300" y="1804989"/>
            <a:ext cx="3190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0" name="TextBox 59">
            <a:extLst>
              <a:ext uri="{FF2B5EF4-FFF2-40B4-BE49-F238E27FC236}">
                <a16:creationId xmlns:a16="http://schemas.microsoft.com/office/drawing/2014/main" id="{14150F4D-880C-1728-B15F-70EAEEE0A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1113" y="1792288"/>
            <a:ext cx="323850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1" name="TextBox 60">
            <a:extLst>
              <a:ext uri="{FF2B5EF4-FFF2-40B4-BE49-F238E27FC236}">
                <a16:creationId xmlns:a16="http://schemas.microsoft.com/office/drawing/2014/main" id="{53DB262D-12F3-A94D-AEFD-F88331F7E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8763" y="1804988"/>
            <a:ext cx="32226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2" name="TextBox 61">
            <a:extLst>
              <a:ext uri="{FF2B5EF4-FFF2-40B4-BE49-F238E27FC236}">
                <a16:creationId xmlns:a16="http://schemas.microsoft.com/office/drawing/2014/main" id="{7C5669FE-496D-8741-CD5A-95E30D5F0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6526" y="1804988"/>
            <a:ext cx="32226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3" name="TextBox 62">
            <a:extLst>
              <a:ext uri="{FF2B5EF4-FFF2-40B4-BE49-F238E27FC236}">
                <a16:creationId xmlns:a16="http://schemas.microsoft.com/office/drawing/2014/main" id="{A8D6DC85-DCE5-7CAC-488B-9A8B4D21C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1" y="1804989"/>
            <a:ext cx="3159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4" name="TextBox 63">
            <a:extLst>
              <a:ext uri="{FF2B5EF4-FFF2-40B4-BE49-F238E27FC236}">
                <a16:creationId xmlns:a16="http://schemas.microsoft.com/office/drawing/2014/main" id="{3777CE6C-E825-0748-251A-D3F871C3D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1538" y="1804988"/>
            <a:ext cx="315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5" name="TextBox 64">
            <a:extLst>
              <a:ext uri="{FF2B5EF4-FFF2-40B4-BE49-F238E27FC236}">
                <a16:creationId xmlns:a16="http://schemas.microsoft.com/office/drawing/2014/main" id="{22C68ED0-7D77-8199-FC82-1979B7814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3438" y="1804988"/>
            <a:ext cx="315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6" name="TextBox 65">
            <a:extLst>
              <a:ext uri="{FF2B5EF4-FFF2-40B4-BE49-F238E27FC236}">
                <a16:creationId xmlns:a16="http://schemas.microsoft.com/office/drawing/2014/main" id="{8A37F3C3-F03C-1309-9B9B-4C703248A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3200" y="1804988"/>
            <a:ext cx="3190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7" name="TextBox 66">
            <a:extLst>
              <a:ext uri="{FF2B5EF4-FFF2-40B4-BE49-F238E27FC236}">
                <a16:creationId xmlns:a16="http://schemas.microsoft.com/office/drawing/2014/main" id="{F658DA5B-7C0F-807D-8E36-A1F872528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9" y="1804988"/>
            <a:ext cx="3190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8" name="TextBox 67">
            <a:extLst>
              <a:ext uri="{FF2B5EF4-FFF2-40B4-BE49-F238E27FC236}">
                <a16:creationId xmlns:a16="http://schemas.microsoft.com/office/drawing/2014/main" id="{381D0B12-7755-877F-A0B0-61816C15E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39" y="1825626"/>
            <a:ext cx="32067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9" name="TextBox 69">
            <a:extLst>
              <a:ext uri="{FF2B5EF4-FFF2-40B4-BE49-F238E27FC236}">
                <a16:creationId xmlns:a16="http://schemas.microsoft.com/office/drawing/2014/main" id="{D18BCBA2-1F13-397F-9693-706C812D85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4200" y="1804989"/>
            <a:ext cx="3254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0" name="TextBox 70">
            <a:extLst>
              <a:ext uri="{FF2B5EF4-FFF2-40B4-BE49-F238E27FC236}">
                <a16:creationId xmlns:a16="http://schemas.microsoft.com/office/drawing/2014/main" id="{296DB56F-D44C-4793-712F-0AC0F20EC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5339" y="1804988"/>
            <a:ext cx="3254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1" name="TextBox 71">
            <a:extLst>
              <a:ext uri="{FF2B5EF4-FFF2-40B4-BE49-F238E27FC236}">
                <a16:creationId xmlns:a16="http://schemas.microsoft.com/office/drawing/2014/main" id="{319A649F-DBD5-8ABF-CF24-4811F9A67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4089" y="1804988"/>
            <a:ext cx="3254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F223568-56D7-AF1D-5DE9-90FDF267419F}"/>
              </a:ext>
            </a:extLst>
          </p:cNvPr>
          <p:cNvSpPr txBox="1"/>
          <p:nvPr/>
        </p:nvSpPr>
        <p:spPr>
          <a:xfrm>
            <a:off x="8359776" y="1446213"/>
            <a:ext cx="49212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6194" name="Diamond 3">
            <a:extLst>
              <a:ext uri="{FF2B5EF4-FFF2-40B4-BE49-F238E27FC236}">
                <a16:creationId xmlns:a16="http://schemas.microsoft.com/office/drawing/2014/main" id="{61606797-96A6-1DC8-99DD-C34766D35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64" y="2341563"/>
            <a:ext cx="896937" cy="392112"/>
          </a:xfrm>
          <a:prstGeom prst="diamond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6195" name="TextBox 6">
            <a:extLst>
              <a:ext uri="{FF2B5EF4-FFF2-40B4-BE49-F238E27FC236}">
                <a16:creationId xmlns:a16="http://schemas.microsoft.com/office/drawing/2014/main" id="{23FC73BB-99D2-C119-6C49-38A37AA98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2424114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latin typeface="Montserrat" panose="00000500000000000000" pitchFamily="2" charset="0"/>
              </a:rPr>
              <a:t> </a:t>
            </a:r>
            <a:r>
              <a:rPr lang="fr-FR" altLang="en-US" sz="600">
                <a:latin typeface="Montserrat" panose="00000500000000000000" pitchFamily="2" charset="0"/>
              </a:rPr>
              <a:t>RAN Rel-19 workshop</a:t>
            </a:r>
          </a:p>
        </p:txBody>
      </p:sp>
      <p:sp>
        <p:nvSpPr>
          <p:cNvPr id="6196" name="Diamond 16">
            <a:extLst>
              <a:ext uri="{FF2B5EF4-FFF2-40B4-BE49-F238E27FC236}">
                <a16:creationId xmlns:a16="http://schemas.microsoft.com/office/drawing/2014/main" id="{D159AFE1-BF82-497A-4E5D-E6BE09FCF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89" y="2824163"/>
            <a:ext cx="866775" cy="368300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6197" name="Chevron 79">
            <a:extLst>
              <a:ext uri="{FF2B5EF4-FFF2-40B4-BE49-F238E27FC236}">
                <a16:creationId xmlns:a16="http://schemas.microsoft.com/office/drawing/2014/main" id="{3594B3F7-E244-A991-751D-8C21ABF07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3376" y="3790950"/>
            <a:ext cx="746125" cy="209550"/>
          </a:xfrm>
          <a:prstGeom prst="chevron">
            <a:avLst>
              <a:gd name="adj" fmla="val 50046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</a:rPr>
              <a:t>RAN4_Perf </a:t>
            </a:r>
            <a:endParaRPr lang="fr-FR" altLang="en-US" sz="500">
              <a:latin typeface="Montserrat" panose="00000500000000000000" pitchFamily="2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5C3C310-6B65-1BF9-3A9B-6F269AC80136}"/>
              </a:ext>
            </a:extLst>
          </p:cNvPr>
          <p:cNvSpPr/>
          <p:nvPr/>
        </p:nvSpPr>
        <p:spPr bwMode="auto">
          <a:xfrm>
            <a:off x="3009901" y="4040189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802C47A0-46A7-DF5B-EC02-6EDF8065DD55}"/>
              </a:ext>
            </a:extLst>
          </p:cNvPr>
          <p:cNvSpPr/>
          <p:nvPr/>
        </p:nvSpPr>
        <p:spPr bwMode="auto">
          <a:xfrm>
            <a:off x="2106614" y="3517901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435381A1-9482-7EEA-3B97-321C5D709D43}"/>
              </a:ext>
            </a:extLst>
          </p:cNvPr>
          <p:cNvSpPr/>
          <p:nvPr/>
        </p:nvSpPr>
        <p:spPr bwMode="auto">
          <a:xfrm>
            <a:off x="1635126" y="3228975"/>
            <a:ext cx="316706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Stage 2 (SA2, SA6,…)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6099E5EE-1EC1-FC56-EC39-3EDB3A376C69}"/>
              </a:ext>
            </a:extLst>
          </p:cNvPr>
          <p:cNvSpPr/>
          <p:nvPr/>
        </p:nvSpPr>
        <p:spPr bwMode="auto">
          <a:xfrm>
            <a:off x="2725739" y="3794126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EB9DB462-C1DC-12C6-9F08-8C252CBB2D19}"/>
              </a:ext>
            </a:extLst>
          </p:cNvPr>
          <p:cNvSpPr/>
          <p:nvPr/>
        </p:nvSpPr>
        <p:spPr bwMode="auto">
          <a:xfrm>
            <a:off x="5141913" y="4349751"/>
            <a:ext cx="2386012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5FF73C6F-B5FD-E239-A6B8-FF2F11D6C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859089"/>
            <a:ext cx="10477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dirty="0">
                <a:latin typeface="Montserrat" panose="00000500000000000000" pitchFamily="50" charset="0"/>
              </a:rPr>
              <a:t>St.2 Content </a:t>
            </a:r>
            <a:r>
              <a:rPr lang="fr-FR" altLang="en-US" sz="800" dirty="0" err="1">
                <a:latin typeface="Montserrat" panose="00000500000000000000" pitchFamily="50" charset="0"/>
              </a:rPr>
              <a:t>approval</a:t>
            </a:r>
            <a:endParaRPr lang="fr-FR" altLang="en-US" sz="800" dirty="0">
              <a:latin typeface="Montserrat" panose="00000500000000000000" pitchFamily="50" charset="0"/>
            </a:endParaRPr>
          </a:p>
        </p:txBody>
      </p:sp>
      <p:sp>
        <p:nvSpPr>
          <p:cNvPr id="6204" name="TextBox 7">
            <a:extLst>
              <a:ext uri="{FF2B5EF4-FFF2-40B4-BE49-F238E27FC236}">
                <a16:creationId xmlns:a16="http://schemas.microsoft.com/office/drawing/2014/main" id="{314947EC-9D17-2005-9D06-4881E3037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738" y="2852739"/>
            <a:ext cx="5826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latin typeface="Montserrat" panose="00000500000000000000" pitchFamily="2" charset="0"/>
              </a:rPr>
              <a:t>SA Rel-19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</a:rPr>
              <a:t>Workshop</a:t>
            </a:r>
          </a:p>
        </p:txBody>
      </p:sp>
      <p:sp>
        <p:nvSpPr>
          <p:cNvPr id="6205" name="TextBox 86">
            <a:extLst>
              <a:ext uri="{FF2B5EF4-FFF2-40B4-BE49-F238E27FC236}">
                <a16:creationId xmlns:a16="http://schemas.microsoft.com/office/drawing/2014/main" id="{994C961A-1AA8-E5D3-DDF8-ACD14588C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675" y="1719264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206" name="TextBox 60">
            <a:extLst>
              <a:ext uri="{FF2B5EF4-FFF2-40B4-BE49-F238E27FC236}">
                <a16:creationId xmlns:a16="http://schemas.microsoft.com/office/drawing/2014/main" id="{A91F0116-218D-F6E1-00ED-F49942906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300" y="1822451"/>
            <a:ext cx="3429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June</a:t>
            </a:r>
          </a:p>
        </p:txBody>
      </p: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C6EF3036-DE08-85CE-76E5-5F9EAB20A1B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5188" y="1935164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5EAFEEE-E00B-DDFF-CA20-6488D191A00E}"/>
              </a:ext>
            </a:extLst>
          </p:cNvPr>
          <p:cNvSpPr txBox="1"/>
          <p:nvPr/>
        </p:nvSpPr>
        <p:spPr>
          <a:xfrm>
            <a:off x="903289" y="1468438"/>
            <a:ext cx="4857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6209" name="Rectangle 12">
            <a:extLst>
              <a:ext uri="{FF2B5EF4-FFF2-40B4-BE49-F238E27FC236}">
                <a16:creationId xmlns:a16="http://schemas.microsoft.com/office/drawing/2014/main" id="{917CA1D6-9337-CEDF-F4F4-00ADD75AA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68275" y="5630864"/>
            <a:ext cx="869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rgbClr val="000000"/>
                </a:solidFill>
                <a:latin typeface="Arial" panose="020B0604020202020204" pitchFamily="34" charset="0"/>
              </a:rPr>
              <a:t>Now</a:t>
            </a:r>
          </a:p>
        </p:txBody>
      </p: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A54E6831-227B-6506-FFB2-53B7D714B0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4801" y="1935164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Chevron 60">
            <a:extLst>
              <a:ext uri="{FF2B5EF4-FFF2-40B4-BE49-F238E27FC236}">
                <a16:creationId xmlns:a16="http://schemas.microsoft.com/office/drawing/2014/main" id="{56EBA401-3067-1D96-F24A-7AECEF7FEDF5}"/>
              </a:ext>
            </a:extLst>
          </p:cNvPr>
          <p:cNvSpPr/>
          <p:nvPr/>
        </p:nvSpPr>
        <p:spPr bwMode="auto">
          <a:xfrm>
            <a:off x="1320800" y="2041525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233509FF-A14F-D021-183D-4E7011F5019B}"/>
              </a:ext>
            </a:extLst>
          </p:cNvPr>
          <p:cNvSpPr/>
          <p:nvPr/>
        </p:nvSpPr>
        <p:spPr bwMode="auto">
          <a:xfrm>
            <a:off x="53976" y="2038350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SA1 Stage 1        80%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DFE602-F191-397C-16E4-A6D835120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Rel-19 Timeline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F939689-3D6C-FAC1-846D-5E6D436C5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364" y="34226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C12117FC-412F-C61C-CE4F-C5287379FD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920" y="1554480"/>
            <a:ext cx="8495031" cy="4693920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(SA2, SA6, …) Freeze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endParaRPr lang="en-US" altLang="en-US" sz="1100" dirty="0"/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</a:t>
            </a:r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54000"/>
            <a:ext cx="6827838" cy="934720"/>
          </a:xfrm>
        </p:spPr>
        <p:txBody>
          <a:bodyPr/>
          <a:lstStyle/>
          <a:p>
            <a:pPr eaLnBrk="1" hangingPunct="1"/>
            <a:r>
              <a:rPr lang="de-DE" altLang="de-DE" b="1" dirty="0"/>
              <a:t>WG Input to Rel-19 Workshop (</a:t>
            </a:r>
            <a:r>
              <a:rPr lang="de-DE" altLang="de-DE" b="1" dirty="0" err="1"/>
              <a:t>example</a:t>
            </a:r>
            <a:r>
              <a:rPr lang="de-DE" altLang="de-DE" b="1" dirty="0"/>
              <a:t> </a:t>
            </a:r>
            <a:r>
              <a:rPr lang="de-DE" altLang="de-DE" b="1" dirty="0" err="1"/>
              <a:t>for</a:t>
            </a:r>
            <a:r>
              <a:rPr lang="de-DE" altLang="de-DE" b="1" dirty="0"/>
              <a:t> SA5 OAM)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D738FDD-3D70-65F9-C61B-36EEF7332D6F}"/>
              </a:ext>
            </a:extLst>
          </p:cNvPr>
          <p:cNvGraphicFramePr>
            <a:graphicFrameLocks noGrp="1"/>
          </p:cNvGraphicFramePr>
          <p:nvPr/>
        </p:nvGraphicFramePr>
        <p:xfrm>
          <a:off x="488950" y="1350879"/>
          <a:ext cx="8388351" cy="4388784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Early Session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09:00 - 10:30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11:00 - 12:30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14:00 - 15:30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16:00 - 17:30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17:30 - 18:00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18:00 – 19:30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556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9">
            <a:extLst>
              <a:ext uri="{FF2B5EF4-FFF2-40B4-BE49-F238E27FC236}">
                <a16:creationId xmlns:a16="http://schemas.microsoft.com/office/drawing/2014/main" id="{0721111E-BCDB-49E5-BB90-2751614F29C4}"/>
              </a:ext>
            </a:extLst>
          </p:cNvPr>
          <p:cNvCxnSpPr>
            <a:cxnSpLocks/>
          </p:cNvCxnSpPr>
          <p:nvPr/>
        </p:nvCxnSpPr>
        <p:spPr bwMode="auto">
          <a:xfrm>
            <a:off x="234750" y="1438373"/>
            <a:ext cx="649962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C93C2B73-F280-45C6-BF9B-B622F9DA05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53309" y="1765345"/>
            <a:ext cx="0" cy="3357158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F6D99CF8-250F-40AA-8D35-EEB43F1D940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810792" y="1735579"/>
            <a:ext cx="2977" cy="3386924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AC4D0791-E582-4CE1-A349-2D7382D7BA3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67084" y="1736770"/>
            <a:ext cx="0" cy="3501737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8" name="TextBox 86">
            <a:extLst>
              <a:ext uri="{FF2B5EF4-FFF2-40B4-BE49-F238E27FC236}">
                <a16:creationId xmlns:a16="http://schemas.microsoft.com/office/drawing/2014/main" id="{A98D9C69-92B3-48F7-B7B5-DFBD193F2E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194" y="1511741"/>
            <a:ext cx="455574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TSG#101</a:t>
            </a:r>
          </a:p>
        </p:txBody>
      </p:sp>
      <p:cxnSp>
        <p:nvCxnSpPr>
          <p:cNvPr id="9" name="Straight Connector 115">
            <a:extLst>
              <a:ext uri="{FF2B5EF4-FFF2-40B4-BE49-F238E27FC236}">
                <a16:creationId xmlns:a16="http://schemas.microsoft.com/office/drawing/2014/main" id="{8A632F0C-8EE3-4721-9435-2F646F2FDA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71909" y="1765345"/>
            <a:ext cx="7144" cy="3357158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10" name="Straight Connector 114">
            <a:extLst>
              <a:ext uri="{FF2B5EF4-FFF2-40B4-BE49-F238E27FC236}">
                <a16:creationId xmlns:a16="http://schemas.microsoft.com/office/drawing/2014/main" id="{86670FBD-6A52-4A66-8095-50A72D0F6A7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5015" y="1783204"/>
            <a:ext cx="0" cy="2852738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11" name="Straight Connector 114">
            <a:extLst>
              <a:ext uri="{FF2B5EF4-FFF2-40B4-BE49-F238E27FC236}">
                <a16:creationId xmlns:a16="http://schemas.microsoft.com/office/drawing/2014/main" id="{CDEE3A7E-EC2A-4FE4-8BAB-63E504405EA1}"/>
              </a:ext>
            </a:extLst>
          </p:cNvPr>
          <p:cNvCxnSpPr>
            <a:cxnSpLocks noChangeShapeType="1"/>
            <a:endCxn id="19" idx="2"/>
          </p:cNvCxnSpPr>
          <p:nvPr/>
        </p:nvCxnSpPr>
        <p:spPr bwMode="auto">
          <a:xfrm>
            <a:off x="1258878" y="1945047"/>
            <a:ext cx="23313" cy="337980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12" name="Straight Connector 114">
            <a:extLst>
              <a:ext uri="{FF2B5EF4-FFF2-40B4-BE49-F238E27FC236}">
                <a16:creationId xmlns:a16="http://schemas.microsoft.com/office/drawing/2014/main" id="{A84BDF95-116C-4551-92B4-92E0A98CD6F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86697" y="1765345"/>
            <a:ext cx="0" cy="3357158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13" name="Straight Connector 114">
            <a:extLst>
              <a:ext uri="{FF2B5EF4-FFF2-40B4-BE49-F238E27FC236}">
                <a16:creationId xmlns:a16="http://schemas.microsoft.com/office/drawing/2014/main" id="{4DC2D321-EF6C-4552-96A4-EFAD25C79AC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351460" y="1765345"/>
            <a:ext cx="2977" cy="3357158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B4BFA980-C622-46A3-B23F-C09C47E6881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302520" y="1765345"/>
            <a:ext cx="7739" cy="3357158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15" name="Straight Connector 114">
            <a:extLst>
              <a:ext uri="{FF2B5EF4-FFF2-40B4-BE49-F238E27FC236}">
                <a16:creationId xmlns:a16="http://schemas.microsoft.com/office/drawing/2014/main" id="{C273D0FB-8448-4BD9-AE6F-F6BED57FFC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825800" y="1765345"/>
            <a:ext cx="7144" cy="3357158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16" name="Straight Connector 114">
            <a:extLst>
              <a:ext uri="{FF2B5EF4-FFF2-40B4-BE49-F238E27FC236}">
                <a16:creationId xmlns:a16="http://schemas.microsoft.com/office/drawing/2014/main" id="{6EA00536-6C4E-45B2-AB5B-4F4EFB23EE1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64308" y="1765345"/>
            <a:ext cx="2977" cy="3357158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17" name="Straight Connector 114">
            <a:extLst>
              <a:ext uri="{FF2B5EF4-FFF2-40B4-BE49-F238E27FC236}">
                <a16:creationId xmlns:a16="http://schemas.microsoft.com/office/drawing/2014/main" id="{925DFCB8-9C29-4E8E-B58F-C4A3C71258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3403" y="1765345"/>
            <a:ext cx="0" cy="3357158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F7B47089-62EE-4473-9AA8-50D59FF8A26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86746" y="1767726"/>
            <a:ext cx="2381" cy="3354777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19" name="TextBox 1">
            <a:extLst>
              <a:ext uri="{FF2B5EF4-FFF2-40B4-BE49-F238E27FC236}">
                <a16:creationId xmlns:a16="http://schemas.microsoft.com/office/drawing/2014/main" id="{E0DB00DF-8150-423F-8277-60AAC6F9C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826" y="5174808"/>
            <a:ext cx="1072730" cy="150041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375" b="1" dirty="0">
                <a:latin typeface="Montserrat" panose="00000500000000000000" pitchFamily="50" charset="0"/>
              </a:rPr>
              <a:t>Note</a:t>
            </a:r>
            <a:r>
              <a:rPr lang="en-GB" altLang="en-US" sz="375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20" name="TextBox 86">
            <a:extLst>
              <a:ext uri="{FF2B5EF4-FFF2-40B4-BE49-F238E27FC236}">
                <a16:creationId xmlns:a16="http://schemas.microsoft.com/office/drawing/2014/main" id="{21351EB1-79C4-4FA8-A028-4725E425C4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5295" y="1511741"/>
            <a:ext cx="4700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TSG#102</a:t>
            </a:r>
            <a:endParaRPr lang="en-GB" altLang="en-US" sz="300">
              <a:latin typeface="Montserrat"/>
            </a:endParaRPr>
          </a:p>
        </p:txBody>
      </p:sp>
      <p:sp>
        <p:nvSpPr>
          <p:cNvPr id="21" name="TextBox 86">
            <a:extLst>
              <a:ext uri="{FF2B5EF4-FFF2-40B4-BE49-F238E27FC236}">
                <a16:creationId xmlns:a16="http://schemas.microsoft.com/office/drawing/2014/main" id="{487BB1E9-F16B-4E8D-B2C3-89D2E1E57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0715" y="1511741"/>
            <a:ext cx="4700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TSG#103</a:t>
            </a:r>
            <a:endParaRPr lang="en-GB" altLang="en-US" sz="300">
              <a:latin typeface="Montserrat"/>
            </a:endParaRPr>
          </a:p>
        </p:txBody>
      </p:sp>
      <p:sp>
        <p:nvSpPr>
          <p:cNvPr id="22" name="TextBox 86">
            <a:extLst>
              <a:ext uri="{FF2B5EF4-FFF2-40B4-BE49-F238E27FC236}">
                <a16:creationId xmlns:a16="http://schemas.microsoft.com/office/drawing/2014/main" id="{F37180E3-93F5-42A3-81FE-FD72538229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6863" y="1511741"/>
            <a:ext cx="476412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TSG#104</a:t>
            </a:r>
            <a:endParaRPr lang="en-GB" altLang="en-US" sz="300">
              <a:latin typeface="Montserrat"/>
            </a:endParaRPr>
          </a:p>
        </p:txBody>
      </p:sp>
      <p:sp>
        <p:nvSpPr>
          <p:cNvPr id="23" name="TextBox 86">
            <a:extLst>
              <a:ext uri="{FF2B5EF4-FFF2-40B4-BE49-F238E27FC236}">
                <a16:creationId xmlns:a16="http://schemas.microsoft.com/office/drawing/2014/main" id="{7E57336F-3A37-4C92-A47A-BFA5B8D42B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284" y="1511741"/>
            <a:ext cx="47000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TSG#105</a:t>
            </a:r>
            <a:endParaRPr lang="en-GB" altLang="en-US" sz="300">
              <a:latin typeface="Montserrat"/>
            </a:endParaRPr>
          </a:p>
        </p:txBody>
      </p:sp>
      <p:sp>
        <p:nvSpPr>
          <p:cNvPr id="24" name="TextBox 86">
            <a:extLst>
              <a:ext uri="{FF2B5EF4-FFF2-40B4-BE49-F238E27FC236}">
                <a16:creationId xmlns:a16="http://schemas.microsoft.com/office/drawing/2014/main" id="{6CFEFA66-DB5E-4A8E-83F9-4C1B73FA51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0497" y="1511741"/>
            <a:ext cx="473206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TSG#106</a:t>
            </a:r>
            <a:endParaRPr lang="en-GB" altLang="en-US" sz="300">
              <a:latin typeface="Montserrat"/>
            </a:endParaRPr>
          </a:p>
        </p:txBody>
      </p:sp>
      <p:sp>
        <p:nvSpPr>
          <p:cNvPr id="25" name="TextBox 86">
            <a:extLst>
              <a:ext uri="{FF2B5EF4-FFF2-40B4-BE49-F238E27FC236}">
                <a16:creationId xmlns:a16="http://schemas.microsoft.com/office/drawing/2014/main" id="{D5A62833-B2C8-41DF-B462-A88C6BBCCF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6718" y="1511741"/>
            <a:ext cx="471604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TSG#107</a:t>
            </a:r>
            <a:endParaRPr lang="en-GB" altLang="en-US" sz="300">
              <a:latin typeface="Montserrat"/>
            </a:endParaRPr>
          </a:p>
        </p:txBody>
      </p:sp>
      <p:sp>
        <p:nvSpPr>
          <p:cNvPr id="26" name="TextBox 86">
            <a:extLst>
              <a:ext uri="{FF2B5EF4-FFF2-40B4-BE49-F238E27FC236}">
                <a16:creationId xmlns:a16="http://schemas.microsoft.com/office/drawing/2014/main" id="{13BE53D2-A92A-48BA-8485-0CB235FCF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9820" y="1511741"/>
            <a:ext cx="474810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TSG#108</a:t>
            </a:r>
            <a:endParaRPr lang="en-GB" altLang="en-US" sz="300">
              <a:latin typeface="Montserrat"/>
            </a:endParaRPr>
          </a:p>
        </p:txBody>
      </p:sp>
      <p:sp>
        <p:nvSpPr>
          <p:cNvPr id="27" name="TextBox 86">
            <a:extLst>
              <a:ext uri="{FF2B5EF4-FFF2-40B4-BE49-F238E27FC236}">
                <a16:creationId xmlns:a16="http://schemas.microsoft.com/office/drawing/2014/main" id="{678851CE-FD45-492E-A28F-C5339EB685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7118" y="1511741"/>
            <a:ext cx="473206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TSG#109</a:t>
            </a:r>
            <a:endParaRPr lang="en-GB" altLang="en-US" sz="300">
              <a:latin typeface="Montserrat"/>
            </a:endParaRPr>
          </a:p>
        </p:txBody>
      </p:sp>
      <p:sp>
        <p:nvSpPr>
          <p:cNvPr id="28" name="TextBox 86">
            <a:extLst>
              <a:ext uri="{FF2B5EF4-FFF2-40B4-BE49-F238E27FC236}">
                <a16:creationId xmlns:a16="http://schemas.microsoft.com/office/drawing/2014/main" id="{91E1B2E9-24B4-4DBF-AA4F-3D2B59483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7422" y="1511741"/>
            <a:ext cx="455574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TSG#110</a:t>
            </a:r>
            <a:endParaRPr lang="en-GB" altLang="en-US" sz="300">
              <a:latin typeface="Montserrat"/>
            </a:endParaRPr>
          </a:p>
        </p:txBody>
      </p:sp>
      <p:sp>
        <p:nvSpPr>
          <p:cNvPr id="29" name="TextBox 86">
            <a:extLst>
              <a:ext uri="{FF2B5EF4-FFF2-40B4-BE49-F238E27FC236}">
                <a16:creationId xmlns:a16="http://schemas.microsoft.com/office/drawing/2014/main" id="{796E7D98-5716-48D5-913A-49D0FD7EAB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9797" y="1511741"/>
            <a:ext cx="434735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TSG#111</a:t>
            </a:r>
            <a:endParaRPr lang="en-GB" altLang="en-US" sz="300">
              <a:latin typeface="Montserrat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A9C46A1-4914-478F-825B-C27013A5C6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7283" y="1511741"/>
            <a:ext cx="449162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TSG#112</a:t>
            </a:r>
            <a:endParaRPr lang="en-GB" altLang="en-US" sz="300">
              <a:latin typeface="Montserrat"/>
            </a:endParaRPr>
          </a:p>
        </p:txBody>
      </p:sp>
      <p:sp>
        <p:nvSpPr>
          <p:cNvPr id="31" name="TextBox 86">
            <a:extLst>
              <a:ext uri="{FF2B5EF4-FFF2-40B4-BE49-F238E27FC236}">
                <a16:creationId xmlns:a16="http://schemas.microsoft.com/office/drawing/2014/main" id="{811B47A8-A9C8-4224-9575-0642F8BADD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703" y="1522457"/>
            <a:ext cx="445956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>
                <a:latin typeface="Montserrat"/>
              </a:rPr>
              <a:t>TSG#99</a:t>
            </a:r>
            <a:endParaRPr lang="en-GB" altLang="en-US" sz="300">
              <a:latin typeface="Montserrat"/>
            </a:endParaRPr>
          </a:p>
        </p:txBody>
      </p:sp>
      <p:sp>
        <p:nvSpPr>
          <p:cNvPr id="32" name="Chevron 60">
            <a:extLst>
              <a:ext uri="{FF2B5EF4-FFF2-40B4-BE49-F238E27FC236}">
                <a16:creationId xmlns:a16="http://schemas.microsoft.com/office/drawing/2014/main" id="{039254FC-D00F-4738-B7E7-05478FA9A5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547" y="1962037"/>
            <a:ext cx="704850" cy="210740"/>
          </a:xfrm>
          <a:prstGeom prst="chevron">
            <a:avLst>
              <a:gd name="adj" fmla="val 50077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450">
                <a:latin typeface="Montserrat"/>
              </a:rPr>
              <a:t>RAN4 </a:t>
            </a:r>
          </a:p>
          <a:p>
            <a:pPr algn="ctr"/>
            <a:r>
              <a:rPr lang="fr-FR" altLang="en-US" sz="450">
                <a:latin typeface="Montserrat"/>
              </a:rPr>
              <a:t>content def.</a:t>
            </a:r>
          </a:p>
        </p:txBody>
      </p:sp>
      <p:sp>
        <p:nvSpPr>
          <p:cNvPr id="33" name="Chevron 60">
            <a:extLst>
              <a:ext uri="{FF2B5EF4-FFF2-40B4-BE49-F238E27FC236}">
                <a16:creationId xmlns:a16="http://schemas.microsoft.com/office/drawing/2014/main" id="{E0479407-B332-4719-8EAA-9E4D362E53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5318" y="1962037"/>
            <a:ext cx="890588" cy="21074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600" b="1" dirty="0">
                <a:latin typeface="Montserrat" panose="00000500000000000000" pitchFamily="50" charset="0"/>
              </a:rPr>
              <a:t> </a:t>
            </a:r>
            <a:r>
              <a:rPr lang="fr-FR" altLang="en-US" sz="600" dirty="0">
                <a:latin typeface="Montserrat" panose="00000500000000000000" pitchFamily="50" charset="0"/>
              </a:rPr>
              <a:t>RAN Content </a:t>
            </a:r>
            <a:r>
              <a:rPr lang="fr-FR" altLang="en-US" sz="600" dirty="0" err="1">
                <a:latin typeface="Montserrat" panose="00000500000000000000" pitchFamily="50" charset="0"/>
              </a:rPr>
              <a:t>def</a:t>
            </a:r>
            <a:r>
              <a:rPr lang="fr-FR" altLang="en-US" sz="600" dirty="0">
                <a:latin typeface="Montserrat" panose="00000500000000000000" pitchFamily="50" charset="0"/>
              </a:rPr>
              <a:t>.</a:t>
            </a:r>
          </a:p>
        </p:txBody>
      </p:sp>
      <p:sp>
        <p:nvSpPr>
          <p:cNvPr id="34" name="TextBox 1">
            <a:extLst>
              <a:ext uri="{FF2B5EF4-FFF2-40B4-BE49-F238E27FC236}">
                <a16:creationId xmlns:a16="http://schemas.microsoft.com/office/drawing/2014/main" id="{B4876F43-500A-44C2-B90A-C0AA034CE2A5}"/>
              </a:ext>
            </a:extLst>
          </p:cNvPr>
          <p:cNvSpPr txBox="1"/>
          <p:nvPr/>
        </p:nvSpPr>
        <p:spPr>
          <a:xfrm>
            <a:off x="2606474" y="1346696"/>
            <a:ext cx="421910" cy="2077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750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35" name="TextBox 57">
            <a:extLst>
              <a:ext uri="{FF2B5EF4-FFF2-40B4-BE49-F238E27FC236}">
                <a16:creationId xmlns:a16="http://schemas.microsoft.com/office/drawing/2014/main" id="{898521D4-54A2-4414-BD76-34D015381605}"/>
              </a:ext>
            </a:extLst>
          </p:cNvPr>
          <p:cNvSpPr txBox="1"/>
          <p:nvPr/>
        </p:nvSpPr>
        <p:spPr>
          <a:xfrm>
            <a:off x="4634109" y="1346696"/>
            <a:ext cx="412292" cy="2077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750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36" name="TextBox 2">
            <a:extLst>
              <a:ext uri="{FF2B5EF4-FFF2-40B4-BE49-F238E27FC236}">
                <a16:creationId xmlns:a16="http://schemas.microsoft.com/office/drawing/2014/main" id="{7225E504-1DF0-4DB8-B39F-A76442B145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7724" y="1589133"/>
            <a:ext cx="284052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Sep.</a:t>
            </a:r>
          </a:p>
        </p:txBody>
      </p:sp>
      <p:sp>
        <p:nvSpPr>
          <p:cNvPr id="37" name="TextBox 59">
            <a:extLst>
              <a:ext uri="{FF2B5EF4-FFF2-40B4-BE49-F238E27FC236}">
                <a16:creationId xmlns:a16="http://schemas.microsoft.com/office/drawing/2014/main" id="{025A1DC8-DBD0-45EC-A0DC-4AECFD6164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8084" y="1579608"/>
            <a:ext cx="288862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Mar.</a:t>
            </a:r>
          </a:p>
        </p:txBody>
      </p:sp>
      <p:sp>
        <p:nvSpPr>
          <p:cNvPr id="38" name="TextBox 60">
            <a:extLst>
              <a:ext uri="{FF2B5EF4-FFF2-40B4-BE49-F238E27FC236}">
                <a16:creationId xmlns:a16="http://schemas.microsoft.com/office/drawing/2014/main" id="{C20FDC14-0920-49DE-A648-6151F5A72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3821" y="1589133"/>
            <a:ext cx="288862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Mar.</a:t>
            </a:r>
          </a:p>
        </p:txBody>
      </p:sp>
      <p:sp>
        <p:nvSpPr>
          <p:cNvPr id="39" name="TextBox 61">
            <a:extLst>
              <a:ext uri="{FF2B5EF4-FFF2-40B4-BE49-F238E27FC236}">
                <a16:creationId xmlns:a16="http://schemas.microsoft.com/office/drawing/2014/main" id="{2E9C853B-F248-475B-AE1B-399DB0DCA3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7143" y="1589133"/>
            <a:ext cx="288862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Mar.</a:t>
            </a:r>
          </a:p>
        </p:txBody>
      </p:sp>
      <p:sp>
        <p:nvSpPr>
          <p:cNvPr id="40" name="TextBox 62">
            <a:extLst>
              <a:ext uri="{FF2B5EF4-FFF2-40B4-BE49-F238E27FC236}">
                <a16:creationId xmlns:a16="http://schemas.microsoft.com/office/drawing/2014/main" id="{D56560B0-067B-45D3-9546-4B1128E30E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3624" y="1589133"/>
            <a:ext cx="282450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Jun.</a:t>
            </a:r>
          </a:p>
        </p:txBody>
      </p:sp>
      <p:sp>
        <p:nvSpPr>
          <p:cNvPr id="41" name="TextBox 63">
            <a:extLst>
              <a:ext uri="{FF2B5EF4-FFF2-40B4-BE49-F238E27FC236}">
                <a16:creationId xmlns:a16="http://schemas.microsoft.com/office/drawing/2014/main" id="{B57822CC-1B4F-42C1-BBBF-71A8A2B0E8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8403" y="1589133"/>
            <a:ext cx="282450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Jun.</a:t>
            </a:r>
          </a:p>
        </p:txBody>
      </p:sp>
      <p:sp>
        <p:nvSpPr>
          <p:cNvPr id="42" name="TextBox 64">
            <a:extLst>
              <a:ext uri="{FF2B5EF4-FFF2-40B4-BE49-F238E27FC236}">
                <a16:creationId xmlns:a16="http://schemas.microsoft.com/office/drawing/2014/main" id="{AD5A2933-AA45-4855-846F-C1FA02108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828" y="1589133"/>
            <a:ext cx="282450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Jun.</a:t>
            </a:r>
          </a:p>
        </p:txBody>
      </p:sp>
      <p:sp>
        <p:nvSpPr>
          <p:cNvPr id="43" name="TextBox 65">
            <a:extLst>
              <a:ext uri="{FF2B5EF4-FFF2-40B4-BE49-F238E27FC236}">
                <a16:creationId xmlns:a16="http://schemas.microsoft.com/office/drawing/2014/main" id="{069BB920-9196-4F58-A14D-422F440C61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4649" y="1589133"/>
            <a:ext cx="284052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Sep.</a:t>
            </a:r>
          </a:p>
        </p:txBody>
      </p:sp>
      <p:sp>
        <p:nvSpPr>
          <p:cNvPr id="44" name="TextBox 66">
            <a:extLst>
              <a:ext uri="{FF2B5EF4-FFF2-40B4-BE49-F238E27FC236}">
                <a16:creationId xmlns:a16="http://schemas.microsoft.com/office/drawing/2014/main" id="{299CE7F2-06A4-4A92-AE2F-F14C78D7D4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1803" y="1589133"/>
            <a:ext cx="284052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Sep.</a:t>
            </a:r>
          </a:p>
        </p:txBody>
      </p:sp>
      <p:sp>
        <p:nvSpPr>
          <p:cNvPr id="45" name="TextBox 67">
            <a:extLst>
              <a:ext uri="{FF2B5EF4-FFF2-40B4-BE49-F238E27FC236}">
                <a16:creationId xmlns:a16="http://schemas.microsoft.com/office/drawing/2014/main" id="{DD0B53CF-2C17-4E7C-84A6-05620A235A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903" y="1604610"/>
            <a:ext cx="284052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Sep.</a:t>
            </a:r>
          </a:p>
        </p:txBody>
      </p:sp>
      <p:sp>
        <p:nvSpPr>
          <p:cNvPr id="46" name="TextBox 69">
            <a:extLst>
              <a:ext uri="{FF2B5EF4-FFF2-40B4-BE49-F238E27FC236}">
                <a16:creationId xmlns:a16="http://schemas.microsoft.com/office/drawing/2014/main" id="{E713CEDC-60F5-4734-A700-3DDD902C7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5399" y="1589133"/>
            <a:ext cx="290464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Dec.</a:t>
            </a:r>
          </a:p>
        </p:txBody>
      </p:sp>
      <p:sp>
        <p:nvSpPr>
          <p:cNvPr id="47" name="TextBox 70">
            <a:extLst>
              <a:ext uri="{FF2B5EF4-FFF2-40B4-BE49-F238E27FC236}">
                <a16:creationId xmlns:a16="http://schemas.microsoft.com/office/drawing/2014/main" id="{AB64E089-14C8-4C63-AD5B-1A65E7ABF0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8753" y="1589133"/>
            <a:ext cx="290464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Dec.</a:t>
            </a:r>
          </a:p>
        </p:txBody>
      </p:sp>
      <p:sp>
        <p:nvSpPr>
          <p:cNvPr id="48" name="TextBox 71">
            <a:extLst>
              <a:ext uri="{FF2B5EF4-FFF2-40B4-BE49-F238E27FC236}">
                <a16:creationId xmlns:a16="http://schemas.microsoft.com/office/drawing/2014/main" id="{6EB2BBE2-0E0F-42DD-A908-6083D1D490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815" y="1589133"/>
            <a:ext cx="290464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Dec.</a:t>
            </a:r>
          </a:p>
        </p:txBody>
      </p:sp>
      <p:sp>
        <p:nvSpPr>
          <p:cNvPr id="49" name="TextBox 91">
            <a:extLst>
              <a:ext uri="{FF2B5EF4-FFF2-40B4-BE49-F238E27FC236}">
                <a16:creationId xmlns:a16="http://schemas.microsoft.com/office/drawing/2014/main" id="{B58B147E-5671-4BFD-9122-E872A5EEDF2D}"/>
              </a:ext>
            </a:extLst>
          </p:cNvPr>
          <p:cNvSpPr txBox="1"/>
          <p:nvPr/>
        </p:nvSpPr>
        <p:spPr>
          <a:xfrm>
            <a:off x="6504580" y="1332408"/>
            <a:ext cx="417102" cy="2077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750" dirty="0">
                <a:latin typeface="Montserrat" panose="00000500000000000000" pitchFamily="50" charset="0"/>
              </a:rPr>
              <a:t>2026</a:t>
            </a:r>
          </a:p>
        </p:txBody>
      </p:sp>
      <p:pic>
        <p:nvPicPr>
          <p:cNvPr id="50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80DADBB-96ED-4E5E-92DB-2630E6692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937" y="1125786"/>
            <a:ext cx="386954" cy="22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Diamond 3">
            <a:extLst>
              <a:ext uri="{FF2B5EF4-FFF2-40B4-BE49-F238E27FC236}">
                <a16:creationId xmlns:a16="http://schemas.microsoft.com/office/drawing/2014/main" id="{B043C5CB-26C7-4E05-B7E3-C537F9C494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172" y="1928699"/>
            <a:ext cx="672703" cy="294084"/>
          </a:xfrm>
          <a:prstGeom prst="diamond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en-US" sz="450"/>
          </a:p>
        </p:txBody>
      </p:sp>
      <p:sp>
        <p:nvSpPr>
          <p:cNvPr id="52" name="TextBox 6">
            <a:extLst>
              <a:ext uri="{FF2B5EF4-FFF2-40B4-BE49-F238E27FC236}">
                <a16:creationId xmlns:a16="http://schemas.microsoft.com/office/drawing/2014/main" id="{9964F0A6-B4CC-44CC-9D7E-DF5AF43AD4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753" y="1990611"/>
            <a:ext cx="49410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450" b="1">
                <a:latin typeface="Montserrat"/>
              </a:rPr>
              <a:t> </a:t>
            </a:r>
            <a:r>
              <a:rPr lang="fr-FR" altLang="en-US" sz="450">
                <a:latin typeface="Montserrat"/>
              </a:rPr>
              <a:t>RAN Rel-19 workshop</a:t>
            </a:r>
          </a:p>
        </p:txBody>
      </p:sp>
      <p:sp>
        <p:nvSpPr>
          <p:cNvPr id="53" name="Diamond 16">
            <a:extLst>
              <a:ext uri="{FF2B5EF4-FFF2-40B4-BE49-F238E27FC236}">
                <a16:creationId xmlns:a16="http://schemas.microsoft.com/office/drawing/2014/main" id="{79AB2882-3774-41F7-8D80-8A5396DDDB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266" y="2256359"/>
            <a:ext cx="650081" cy="276225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sz="750"/>
          </a:p>
        </p:txBody>
      </p:sp>
      <p:sp>
        <p:nvSpPr>
          <p:cNvPr id="54" name="Chevron 79">
            <a:extLst>
              <a:ext uri="{FF2B5EF4-FFF2-40B4-BE49-F238E27FC236}">
                <a16:creationId xmlns:a16="http://schemas.microsoft.com/office/drawing/2014/main" id="{31D03FB7-2414-48C2-85C9-4E5048A34C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7281" y="2872864"/>
            <a:ext cx="559594" cy="157163"/>
          </a:xfrm>
          <a:prstGeom prst="chevron">
            <a:avLst>
              <a:gd name="adj" fmla="val 50046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525">
                <a:latin typeface="Montserrat"/>
              </a:rPr>
              <a:t>RAN4_Perf </a:t>
            </a:r>
            <a:endParaRPr lang="fr-FR" altLang="en-US" sz="375">
              <a:latin typeface="Montserrat"/>
            </a:endParaRPr>
          </a:p>
        </p:txBody>
      </p:sp>
      <p:sp>
        <p:nvSpPr>
          <p:cNvPr id="55" name="Chevron 58">
            <a:extLst>
              <a:ext uri="{FF2B5EF4-FFF2-40B4-BE49-F238E27FC236}">
                <a16:creationId xmlns:a16="http://schemas.microsoft.com/office/drawing/2014/main" id="{A69122BB-2AF3-4655-8E7C-A10A5800CFEB}"/>
              </a:ext>
            </a:extLst>
          </p:cNvPr>
          <p:cNvSpPr/>
          <p:nvPr/>
        </p:nvSpPr>
        <p:spPr bwMode="auto">
          <a:xfrm>
            <a:off x="2492175" y="3048363"/>
            <a:ext cx="2864644" cy="16906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</a:rPr>
              <a:t>Stage 3 (CT &amp; SA) </a:t>
            </a:r>
          </a:p>
        </p:txBody>
      </p:sp>
      <p:sp>
        <p:nvSpPr>
          <p:cNvPr id="56" name="Chevron 60">
            <a:extLst>
              <a:ext uri="{FF2B5EF4-FFF2-40B4-BE49-F238E27FC236}">
                <a16:creationId xmlns:a16="http://schemas.microsoft.com/office/drawing/2014/main" id="{D1850993-E973-4540-990E-D84E40FC199F}"/>
              </a:ext>
            </a:extLst>
          </p:cNvPr>
          <p:cNvSpPr/>
          <p:nvPr/>
        </p:nvSpPr>
        <p:spPr bwMode="auto">
          <a:xfrm>
            <a:off x="1814710" y="2702367"/>
            <a:ext cx="3011090" cy="15597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75" dirty="0">
                <a:latin typeface="Montserrat" panose="00000500000000000000" pitchFamily="50" charset="0"/>
                <a:ea typeface="ＭＳ Ｐゴシック" charset="-128"/>
              </a:rPr>
              <a:t>RAN1</a:t>
            </a:r>
          </a:p>
        </p:txBody>
      </p:sp>
      <p:sp>
        <p:nvSpPr>
          <p:cNvPr id="57" name="Chevron 60">
            <a:extLst>
              <a:ext uri="{FF2B5EF4-FFF2-40B4-BE49-F238E27FC236}">
                <a16:creationId xmlns:a16="http://schemas.microsoft.com/office/drawing/2014/main" id="{A1F02D97-2515-4C18-BCCD-C0B22026AC18}"/>
              </a:ext>
            </a:extLst>
          </p:cNvPr>
          <p:cNvSpPr/>
          <p:nvPr/>
        </p:nvSpPr>
        <p:spPr bwMode="auto">
          <a:xfrm>
            <a:off x="1461094" y="2525677"/>
            <a:ext cx="2375297" cy="16668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75" dirty="0">
                <a:latin typeface="Montserrat" panose="00000500000000000000" pitchFamily="50" charset="0"/>
                <a:ea typeface="ＭＳ Ｐゴシック" charset="-128"/>
              </a:rPr>
              <a:t>Stage 2 (SA2, SA6,…) Normative</a:t>
            </a:r>
          </a:p>
        </p:txBody>
      </p:sp>
      <p:sp>
        <p:nvSpPr>
          <p:cNvPr id="58" name="Chevron 60">
            <a:extLst>
              <a:ext uri="{FF2B5EF4-FFF2-40B4-BE49-F238E27FC236}">
                <a16:creationId xmlns:a16="http://schemas.microsoft.com/office/drawing/2014/main" id="{7DF826FC-2562-447A-AC7D-F4598559F0AE}"/>
              </a:ext>
            </a:extLst>
          </p:cNvPr>
          <p:cNvSpPr/>
          <p:nvPr/>
        </p:nvSpPr>
        <p:spPr bwMode="auto">
          <a:xfrm>
            <a:off x="2279053" y="2875246"/>
            <a:ext cx="3011090" cy="15597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75" dirty="0">
                <a:latin typeface="Montserrat" panose="00000500000000000000" pitchFamily="50" charset="0"/>
                <a:ea typeface="ＭＳ Ｐゴシック" charset="-128"/>
              </a:rPr>
              <a:t>RAN </a:t>
            </a:r>
            <a:r>
              <a:rPr lang="fr-FR" sz="675" dirty="0" err="1">
                <a:latin typeface="Montserrat" panose="00000500000000000000" pitchFamily="50" charset="0"/>
                <a:ea typeface="ＭＳ Ｐゴシック" charset="-128"/>
              </a:rPr>
              <a:t>Completion</a:t>
            </a:r>
            <a:r>
              <a:rPr lang="fr-FR" sz="675" dirty="0">
                <a:latin typeface="Montserrat" panose="00000500000000000000" pitchFamily="50" charset="0"/>
                <a:ea typeface="ＭＳ Ｐゴシック" charset="-128"/>
              </a:rPr>
              <a:t> (RAN2/3/4core)</a:t>
            </a:r>
          </a:p>
        </p:txBody>
      </p:sp>
      <p:sp>
        <p:nvSpPr>
          <p:cNvPr id="59" name="Chevron 58">
            <a:extLst>
              <a:ext uri="{FF2B5EF4-FFF2-40B4-BE49-F238E27FC236}">
                <a16:creationId xmlns:a16="http://schemas.microsoft.com/office/drawing/2014/main" id="{4623866D-B100-48D8-86AE-8D413B992C9E}"/>
              </a:ext>
            </a:extLst>
          </p:cNvPr>
          <p:cNvSpPr/>
          <p:nvPr/>
        </p:nvSpPr>
        <p:spPr bwMode="auto">
          <a:xfrm>
            <a:off x="4091184" y="3234814"/>
            <a:ext cx="1789509" cy="17978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</a:rPr>
              <a:t>ASN.1 &amp; Open APIs </a:t>
            </a: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1BAA0339-BBF8-4B97-A6C0-141953DA3F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3659" y="2282553"/>
            <a:ext cx="785813" cy="21074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600" dirty="0">
                <a:latin typeface="Montserrat" panose="00000500000000000000" pitchFamily="50" charset="0"/>
              </a:rPr>
              <a:t>St.2 Content </a:t>
            </a:r>
            <a:r>
              <a:rPr lang="fr-FR" altLang="en-US" sz="600" dirty="0" err="1">
                <a:latin typeface="Montserrat" panose="00000500000000000000" pitchFamily="50" charset="0"/>
              </a:rPr>
              <a:t>approval</a:t>
            </a:r>
            <a:endParaRPr lang="fr-FR" altLang="en-US" sz="600" dirty="0">
              <a:latin typeface="Montserrat" panose="00000500000000000000" pitchFamily="50" charset="0"/>
            </a:endParaRPr>
          </a:p>
        </p:txBody>
      </p:sp>
      <p:sp>
        <p:nvSpPr>
          <p:cNvPr id="61" name="TextBox 7">
            <a:extLst>
              <a:ext uri="{FF2B5EF4-FFF2-40B4-BE49-F238E27FC236}">
                <a16:creationId xmlns:a16="http://schemas.microsoft.com/office/drawing/2014/main" id="{B49A3C1C-6D9E-4B71-8F71-CA8D6B956F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267" y="2277790"/>
            <a:ext cx="486031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450">
                <a:latin typeface="Montserrat"/>
              </a:rPr>
              <a:t>SA Rel-19 </a:t>
            </a:r>
          </a:p>
          <a:p>
            <a:pPr algn="ctr"/>
            <a:r>
              <a:rPr lang="fr-FR" altLang="en-US" sz="450">
                <a:latin typeface="Montserrat"/>
              </a:rPr>
              <a:t>Workshop</a:t>
            </a:r>
          </a:p>
        </p:txBody>
      </p:sp>
      <p:sp>
        <p:nvSpPr>
          <p:cNvPr id="62" name="TextBox 86">
            <a:extLst>
              <a:ext uri="{FF2B5EF4-FFF2-40B4-BE49-F238E27FC236}">
                <a16:creationId xmlns:a16="http://schemas.microsoft.com/office/drawing/2014/main" id="{417DE3C7-EDE7-4E50-BAED-5F8C4960C0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863" y="1524839"/>
            <a:ext cx="476412" cy="17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525" dirty="0">
                <a:latin typeface="Montserrat"/>
              </a:rPr>
              <a:t>TSG#100</a:t>
            </a:r>
            <a:endParaRPr lang="en-GB" altLang="en-US" sz="300" dirty="0">
              <a:latin typeface="Montserrat"/>
            </a:endParaRPr>
          </a:p>
        </p:txBody>
      </p:sp>
      <p:sp>
        <p:nvSpPr>
          <p:cNvPr id="63" name="TextBox 60">
            <a:extLst>
              <a:ext uri="{FF2B5EF4-FFF2-40B4-BE49-F238E27FC236}">
                <a16:creationId xmlns:a16="http://schemas.microsoft.com/office/drawing/2014/main" id="{1EEAC8AD-4379-4CBA-BD98-FCDE4F70B9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724" y="1602229"/>
            <a:ext cx="301686" cy="15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375">
                <a:latin typeface="Montserrat"/>
              </a:rPr>
              <a:t>June</a:t>
            </a:r>
          </a:p>
        </p:txBody>
      </p:sp>
      <p:cxnSp>
        <p:nvCxnSpPr>
          <p:cNvPr id="64" name="Straight Connector 114">
            <a:extLst>
              <a:ext uri="{FF2B5EF4-FFF2-40B4-BE49-F238E27FC236}">
                <a16:creationId xmlns:a16="http://schemas.microsoft.com/office/drawing/2014/main" id="{2A5A664A-2D3D-4F03-BB19-CAC0223A071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80069" y="1686763"/>
            <a:ext cx="3572" cy="343574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65" name="TextBox 28">
            <a:extLst>
              <a:ext uri="{FF2B5EF4-FFF2-40B4-BE49-F238E27FC236}">
                <a16:creationId xmlns:a16="http://schemas.microsoft.com/office/drawing/2014/main" id="{FE9B703E-68CB-4835-B371-8E5F873422DE}"/>
              </a:ext>
            </a:extLst>
          </p:cNvPr>
          <p:cNvSpPr txBox="1"/>
          <p:nvPr/>
        </p:nvSpPr>
        <p:spPr>
          <a:xfrm>
            <a:off x="912215" y="1349077"/>
            <a:ext cx="412292" cy="2077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750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66" name="Rectangle 12">
            <a:extLst>
              <a:ext uri="{FF2B5EF4-FFF2-40B4-BE49-F238E27FC236}">
                <a16:creationId xmlns:a16="http://schemas.microsoft.com/office/drawing/2014/main" id="{1149B9D1-9FC8-4859-90FE-DD61197CB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993" y="5015305"/>
            <a:ext cx="65246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350" b="1" dirty="0">
                <a:solidFill>
                  <a:srgbClr val="000000"/>
                </a:solidFill>
                <a:latin typeface="Arial" panose="020B0604020202020204" pitchFamily="34" charset="0"/>
              </a:rPr>
              <a:t>Now</a:t>
            </a:r>
          </a:p>
        </p:txBody>
      </p: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D3331AF5-1A80-4802-BB4B-6EB3CEE108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7409" y="1674858"/>
            <a:ext cx="0" cy="3402401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8" name="Rectangle 3">
            <a:extLst>
              <a:ext uri="{FF2B5EF4-FFF2-40B4-BE49-F238E27FC236}">
                <a16:creationId xmlns:a16="http://schemas.microsoft.com/office/drawing/2014/main" id="{2C6D9975-9049-4733-971B-AFD4A348E3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387" y="2504247"/>
            <a:ext cx="5069681" cy="930441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 sz="750" dirty="0"/>
          </a:p>
        </p:txBody>
      </p:sp>
      <p:sp>
        <p:nvSpPr>
          <p:cNvPr id="69" name="TextBox 4">
            <a:extLst>
              <a:ext uri="{FF2B5EF4-FFF2-40B4-BE49-F238E27FC236}">
                <a16:creationId xmlns:a16="http://schemas.microsoft.com/office/drawing/2014/main" id="{94D46BE9-138F-4082-AF0F-1833778AB2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346" y="3250873"/>
            <a:ext cx="2719014" cy="19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75" dirty="0"/>
              <a:t>NEW at TSG#99 - Working assumption for SA, endorsed for RAN </a:t>
            </a:r>
          </a:p>
        </p:txBody>
      </p:sp>
      <p:sp>
        <p:nvSpPr>
          <p:cNvPr id="70" name="Chevron 60">
            <a:extLst>
              <a:ext uri="{FF2B5EF4-FFF2-40B4-BE49-F238E27FC236}">
                <a16:creationId xmlns:a16="http://schemas.microsoft.com/office/drawing/2014/main" id="{D63708F9-6378-4143-B362-943E6881459D}"/>
              </a:ext>
            </a:extLst>
          </p:cNvPr>
          <p:cNvSpPr/>
          <p:nvPr/>
        </p:nvSpPr>
        <p:spPr bwMode="auto">
          <a:xfrm>
            <a:off x="1225349" y="1766535"/>
            <a:ext cx="548879" cy="16668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75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71" name="Chevron 60">
            <a:extLst>
              <a:ext uri="{FF2B5EF4-FFF2-40B4-BE49-F238E27FC236}">
                <a16:creationId xmlns:a16="http://schemas.microsoft.com/office/drawing/2014/main" id="{A261021C-3654-40B8-B16A-A0CC36C89D27}"/>
              </a:ext>
            </a:extLst>
          </p:cNvPr>
          <p:cNvSpPr/>
          <p:nvPr/>
        </p:nvSpPr>
        <p:spPr bwMode="auto">
          <a:xfrm>
            <a:off x="275231" y="1764154"/>
            <a:ext cx="1046560" cy="16668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75" dirty="0">
                <a:latin typeface="Montserrat" panose="00000500000000000000" pitchFamily="50" charset="0"/>
                <a:ea typeface="ＭＳ Ｐゴシック" charset="-128"/>
              </a:rPr>
              <a:t>SA1 Stage 1        80%</a:t>
            </a:r>
          </a:p>
        </p:txBody>
      </p:sp>
      <p:sp>
        <p:nvSpPr>
          <p:cNvPr id="72" name="Title 1">
            <a:extLst>
              <a:ext uri="{FF2B5EF4-FFF2-40B4-BE49-F238E27FC236}">
                <a16:creationId xmlns:a16="http://schemas.microsoft.com/office/drawing/2014/main" id="{87A5B7A8-21D1-43AF-9CF3-F57729F0539D}"/>
              </a:ext>
            </a:extLst>
          </p:cNvPr>
          <p:cNvSpPr txBox="1">
            <a:spLocks/>
          </p:cNvSpPr>
          <p:nvPr/>
        </p:nvSpPr>
        <p:spPr bwMode="auto">
          <a:xfrm>
            <a:off x="137119" y="992913"/>
            <a:ext cx="6379742" cy="29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1800" dirty="0">
                <a:solidFill>
                  <a:schemeClr val="accent1"/>
                </a:solidFill>
              </a:rPr>
              <a:t>From S5-234062:</a:t>
            </a:r>
            <a:r>
              <a:rPr lang="en-GB" sz="1800" dirty="0"/>
              <a:t> Release 19 timeline– figure with SA5 OAM (considering of sync with SA1/SA2/SA6/RAN/CT)</a:t>
            </a:r>
            <a:endParaRPr lang="en-US" sz="1800" dirty="0"/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16D18C63-8B79-419A-8FFC-83DC2C667CBD}"/>
              </a:ext>
            </a:extLst>
          </p:cNvPr>
          <p:cNvSpPr/>
          <p:nvPr/>
        </p:nvSpPr>
        <p:spPr bwMode="auto">
          <a:xfrm>
            <a:off x="1767084" y="3812468"/>
            <a:ext cx="1031677" cy="1625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75" dirty="0" err="1">
                <a:latin typeface="Montserrat" panose="00000500000000000000" pitchFamily="50" charset="0"/>
                <a:ea typeface="ＭＳ Ｐゴシック" charset="-128"/>
              </a:rPr>
              <a:t>Studies</a:t>
            </a:r>
            <a:r>
              <a:rPr lang="fr-FR" sz="675" dirty="0">
                <a:latin typeface="Montserrat" panose="00000500000000000000" pitchFamily="50" charset="0"/>
                <a:ea typeface="ＭＳ Ｐゴシック" charset="-128"/>
              </a:rPr>
              <a:t> (SA5 OAM)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D401BDA8-F258-49F6-9516-C5531C755238}"/>
              </a:ext>
            </a:extLst>
          </p:cNvPr>
          <p:cNvSpPr/>
          <p:nvPr/>
        </p:nvSpPr>
        <p:spPr bwMode="auto">
          <a:xfrm>
            <a:off x="3360258" y="4744168"/>
            <a:ext cx="962620" cy="25423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525" dirty="0">
                <a:latin typeface="Montserrat" panose="00000500000000000000" pitchFamily="50" charset="0"/>
                <a:ea typeface="ＭＳ Ｐゴシック" charset="-128"/>
              </a:rPr>
              <a:t>Stage 1 (Standalone OAM –part 2/SA5 RAN </a:t>
            </a:r>
            <a:r>
              <a:rPr lang="fr-FR" sz="525" dirty="0" err="1">
                <a:latin typeface="Montserrat" panose="00000500000000000000" pitchFamily="50" charset="0"/>
                <a:ea typeface="ＭＳ Ｐゴシック" charset="-128"/>
              </a:rPr>
              <a:t>related</a:t>
            </a:r>
            <a:r>
              <a:rPr lang="fr-FR" sz="525" dirty="0">
                <a:latin typeface="Montserrat" panose="00000500000000000000" pitchFamily="50" charset="0"/>
                <a:ea typeface="ＭＳ Ｐゴシック" charset="-128"/>
              </a:rPr>
              <a:t> OAM)</a:t>
            </a:r>
          </a:p>
        </p:txBody>
      </p:sp>
      <p:sp>
        <p:nvSpPr>
          <p:cNvPr id="89" name="Chevron 60">
            <a:extLst>
              <a:ext uri="{FF2B5EF4-FFF2-40B4-BE49-F238E27FC236}">
                <a16:creationId xmlns:a16="http://schemas.microsoft.com/office/drawing/2014/main" id="{274BFABB-2E29-4D6C-A5D9-B946CE759E1E}"/>
              </a:ext>
            </a:extLst>
          </p:cNvPr>
          <p:cNvSpPr/>
          <p:nvPr/>
        </p:nvSpPr>
        <p:spPr bwMode="auto">
          <a:xfrm>
            <a:off x="3351923" y="5011929"/>
            <a:ext cx="2010827" cy="27459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sz="675" dirty="0">
                <a:latin typeface="Montserrat" panose="00000500000000000000" pitchFamily="50" charset="0"/>
                <a:ea typeface="ＭＳ Ｐゴシック" charset="-128"/>
              </a:rPr>
              <a:t>Stage 2 Functional and stage 3 work (standalone OAM part 2/RAN related OAM)</a:t>
            </a:r>
          </a:p>
        </p:txBody>
      </p:sp>
      <p:sp>
        <p:nvSpPr>
          <p:cNvPr id="91" name="矩形 1">
            <a:extLst>
              <a:ext uri="{FF2B5EF4-FFF2-40B4-BE49-F238E27FC236}">
                <a16:creationId xmlns:a16="http://schemas.microsoft.com/office/drawing/2014/main" id="{494185F5-C5FE-4734-B817-D91278C248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463" y="3461341"/>
            <a:ext cx="5612605" cy="2132771"/>
          </a:xfrm>
          <a:prstGeom prst="rect">
            <a:avLst/>
          </a:prstGeom>
          <a:noFill/>
          <a:ln w="19050" algn="ctr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750"/>
          </a:p>
        </p:txBody>
      </p:sp>
      <p:sp>
        <p:nvSpPr>
          <p:cNvPr id="92" name="文本框 2">
            <a:extLst>
              <a:ext uri="{FF2B5EF4-FFF2-40B4-BE49-F238E27FC236}">
                <a16:creationId xmlns:a16="http://schemas.microsoft.com/office/drawing/2014/main" id="{66FDFAC2-D8F8-4531-8A25-D3CF624ECA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7325" y="3575697"/>
            <a:ext cx="1382110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750" b="1" dirty="0">
                <a:solidFill>
                  <a:srgbClr val="0000FF"/>
                </a:solidFill>
              </a:rPr>
              <a:t>SA5 OAM Rel-19 Timeline </a:t>
            </a:r>
            <a:endParaRPr lang="zh-CN" altLang="en-US" sz="750" b="1" dirty="0">
              <a:solidFill>
                <a:srgbClr val="0000FF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1391863-9417-4BA5-996D-C4B59948DFBE}"/>
              </a:ext>
            </a:extLst>
          </p:cNvPr>
          <p:cNvSpPr/>
          <p:nvPr/>
        </p:nvSpPr>
        <p:spPr bwMode="auto">
          <a:xfrm>
            <a:off x="1304926" y="3735724"/>
            <a:ext cx="451139" cy="41177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r>
              <a:rPr lang="en-US" altLang="zh-CN" sz="600" b="1" dirty="0">
                <a:latin typeface="Arial" charset="0"/>
              </a:rPr>
              <a:t>SA5#151~152</a:t>
            </a:r>
            <a:r>
              <a:rPr lang="en-US" altLang="zh-CN" sz="600" dirty="0">
                <a:latin typeface="Arial" charset="0"/>
              </a:rPr>
              <a:t>:New Rel-19 SIDs</a:t>
            </a:r>
            <a:endParaRPr lang="zh-CN" altLang="en-US" sz="600" dirty="0">
              <a:latin typeface="Arial" charset="0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07D0FE85-E0F3-43D5-8615-37689107E2B4}"/>
              </a:ext>
            </a:extLst>
          </p:cNvPr>
          <p:cNvSpPr/>
          <p:nvPr/>
        </p:nvSpPr>
        <p:spPr bwMode="auto">
          <a:xfrm>
            <a:off x="2613605" y="4756714"/>
            <a:ext cx="753591" cy="39244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675" b="1" dirty="0">
                <a:latin typeface="Arial" charset="0"/>
              </a:rPr>
              <a:t>SA5#155~156:</a:t>
            </a:r>
            <a:r>
              <a:rPr lang="en-US" altLang="zh-CN" sz="675" dirty="0">
                <a:latin typeface="Arial" charset="0"/>
              </a:rPr>
              <a:t>New WIDs</a:t>
            </a:r>
          </a:p>
          <a:p>
            <a:r>
              <a:rPr lang="en-US" altLang="zh-CN" sz="675" dirty="0">
                <a:latin typeface="Arial" charset="0"/>
              </a:rPr>
              <a:t>package 2</a:t>
            </a:r>
            <a:endParaRPr lang="zh-CN" altLang="en-US" sz="675" dirty="0">
              <a:latin typeface="Arial" charset="0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64731DF-408C-46C2-A6A9-DB7D85C79868}"/>
              </a:ext>
            </a:extLst>
          </p:cNvPr>
          <p:cNvCxnSpPr>
            <a:cxnSpLocks/>
          </p:cNvCxnSpPr>
          <p:nvPr/>
        </p:nvCxnSpPr>
        <p:spPr bwMode="auto">
          <a:xfrm>
            <a:off x="2791001" y="5160692"/>
            <a:ext cx="0" cy="43342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9726608A-DDC6-4377-A90A-9E97B64CB74B}"/>
              </a:ext>
            </a:extLst>
          </p:cNvPr>
          <p:cNvCxnSpPr>
            <a:cxnSpLocks/>
          </p:cNvCxnSpPr>
          <p:nvPr/>
        </p:nvCxnSpPr>
        <p:spPr bwMode="auto">
          <a:xfrm flipH="1">
            <a:off x="5350311" y="5070491"/>
            <a:ext cx="1150" cy="52362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7" name="Chevron 60">
            <a:extLst>
              <a:ext uri="{FF2B5EF4-FFF2-40B4-BE49-F238E27FC236}">
                <a16:creationId xmlns:a16="http://schemas.microsoft.com/office/drawing/2014/main" id="{489337C7-FE4E-40E2-9C3C-38847D1E6B6C}"/>
              </a:ext>
            </a:extLst>
          </p:cNvPr>
          <p:cNvSpPr/>
          <p:nvPr/>
        </p:nvSpPr>
        <p:spPr bwMode="auto">
          <a:xfrm>
            <a:off x="2731788" y="3807066"/>
            <a:ext cx="637877" cy="18347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525" dirty="0">
                <a:latin typeface="Montserrat" panose="00000500000000000000" pitchFamily="50" charset="0"/>
                <a:ea typeface="ＭＳ Ｐゴシック" charset="-128"/>
              </a:rPr>
              <a:t>Studies (SA5 OAM)</a:t>
            </a:r>
          </a:p>
        </p:txBody>
      </p:sp>
      <p:sp>
        <p:nvSpPr>
          <p:cNvPr id="99" name="Chevron 60">
            <a:extLst>
              <a:ext uri="{FF2B5EF4-FFF2-40B4-BE49-F238E27FC236}">
                <a16:creationId xmlns:a16="http://schemas.microsoft.com/office/drawing/2014/main" id="{99D16E3A-E211-4825-BC28-EA84119254C7}"/>
              </a:ext>
            </a:extLst>
          </p:cNvPr>
          <p:cNvSpPr/>
          <p:nvPr/>
        </p:nvSpPr>
        <p:spPr bwMode="auto">
          <a:xfrm>
            <a:off x="2299295" y="4274687"/>
            <a:ext cx="1531463" cy="20208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600" dirty="0">
                <a:latin typeface="Montserrat" panose="00000500000000000000" pitchFamily="50" charset="0"/>
                <a:ea typeface="ＭＳ Ｐゴシック" charset="-128"/>
              </a:rPr>
              <a:t>Stage 1 (</a:t>
            </a:r>
            <a:r>
              <a:rPr lang="fr-FR" altLang="zh-CN" sz="600" dirty="0">
                <a:latin typeface="Montserrat" panose="00000500000000000000" pitchFamily="50" charset="0"/>
                <a:ea typeface="ＭＳ Ｐゴシック" charset="-128"/>
              </a:rPr>
              <a:t>Standalone OAM-part 1/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</a:rPr>
              <a:t>SA2/SA6 related OAM)</a:t>
            </a:r>
          </a:p>
        </p:txBody>
      </p:sp>
      <p:sp>
        <p:nvSpPr>
          <p:cNvPr id="100" name="Chevron 60">
            <a:extLst>
              <a:ext uri="{FF2B5EF4-FFF2-40B4-BE49-F238E27FC236}">
                <a16:creationId xmlns:a16="http://schemas.microsoft.com/office/drawing/2014/main" id="{441A68E0-5D21-4A39-BAB1-C40AE40C8A71}"/>
              </a:ext>
            </a:extLst>
          </p:cNvPr>
          <p:cNvSpPr/>
          <p:nvPr/>
        </p:nvSpPr>
        <p:spPr bwMode="auto">
          <a:xfrm>
            <a:off x="2404662" y="4480213"/>
            <a:ext cx="2406253" cy="21368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sz="600" dirty="0">
                <a:latin typeface="Montserrat" panose="00000500000000000000" pitchFamily="50" charset="0"/>
                <a:ea typeface="ＭＳ Ｐゴシック" charset="-128"/>
              </a:rPr>
              <a:t>Stage 2 Functional work (</a:t>
            </a:r>
            <a:r>
              <a:rPr lang="en-US" altLang="zh-CN" sz="600" dirty="0">
                <a:latin typeface="Montserrat" panose="00000500000000000000" pitchFamily="50" charset="0"/>
                <a:ea typeface="ＭＳ Ｐゴシック" charset="-128"/>
              </a:rPr>
              <a:t>SA2/6 </a:t>
            </a:r>
            <a:r>
              <a:rPr lang="en-US" sz="600" dirty="0">
                <a:latin typeface="Montserrat" panose="00000500000000000000" pitchFamily="50" charset="0"/>
                <a:ea typeface="ＭＳ Ｐゴシック" charset="-128"/>
              </a:rPr>
              <a:t>related OAM) and CT related stage3 work, Stage2/stage3 for standalone OAM-part1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21C806E2-A949-459E-88BF-F9C288D4D26F}"/>
              </a:ext>
            </a:extLst>
          </p:cNvPr>
          <p:cNvSpPr/>
          <p:nvPr/>
        </p:nvSpPr>
        <p:spPr bwMode="auto">
          <a:xfrm>
            <a:off x="2438534" y="2120949"/>
            <a:ext cx="1374638" cy="2579642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750" dirty="0">
              <a:latin typeface="Arial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79CCF4C0-33A4-4D28-A8C0-A99D538A281A}"/>
              </a:ext>
            </a:extLst>
          </p:cNvPr>
          <p:cNvSpPr/>
          <p:nvPr/>
        </p:nvSpPr>
        <p:spPr bwMode="auto">
          <a:xfrm>
            <a:off x="3375509" y="2318594"/>
            <a:ext cx="1969446" cy="2683254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750" dirty="0">
              <a:latin typeface="Arial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1752441-777B-4187-99C7-BDC88CC65DF4}"/>
              </a:ext>
            </a:extLst>
          </p:cNvPr>
          <p:cNvSpPr txBox="1"/>
          <p:nvPr/>
        </p:nvSpPr>
        <p:spPr>
          <a:xfrm>
            <a:off x="6409108" y="1839283"/>
            <a:ext cx="2656761" cy="386644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825" b="1" dirty="0">
                <a:latin typeface="+mn-lt"/>
                <a:ea typeface="Microsoft YaHei" panose="020B0503020204020204" pitchFamily="34" charset="-122"/>
              </a:rPr>
              <a:t>Categorization of SA5 work: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Standalone OAM (part 1 and part 2) </a:t>
            </a:r>
          </a:p>
          <a:p>
            <a:pPr lvl="1"/>
            <a:r>
              <a:rPr lang="en-US" altLang="zh-CN" sz="750" dirty="0">
                <a:latin typeface="+mn-lt"/>
                <a:ea typeface="Microsoft YaHei" panose="020B0503020204020204" pitchFamily="34" charset="-122"/>
              </a:rPr>
              <a:t>Part1: work related to Rel-18 study with no Rel-18 WI and other potential high priority </a:t>
            </a:r>
            <a:r>
              <a:rPr lang="en-US" altLang="zh-CN" sz="750" dirty="0" err="1">
                <a:latin typeface="+mn-lt"/>
                <a:ea typeface="Microsoft YaHei" panose="020B0503020204020204" pitchFamily="34" charset="-122"/>
              </a:rPr>
              <a:t>WIs.</a:t>
            </a:r>
            <a:endParaRPr lang="en-US" altLang="zh-CN" sz="750" dirty="0">
              <a:latin typeface="+mn-lt"/>
              <a:ea typeface="Microsoft YaHei" panose="020B0503020204020204" pitchFamily="34" charset="-122"/>
            </a:endParaRPr>
          </a:p>
          <a:p>
            <a:pPr lvl="1"/>
            <a:r>
              <a:rPr lang="en-US" altLang="zh-CN" sz="750" dirty="0">
                <a:latin typeface="+mn-lt"/>
                <a:ea typeface="Microsoft YaHei" panose="020B0503020204020204" pitchFamily="34" charset="-122"/>
              </a:rPr>
              <a:t>Part2: other potential rel-19 SIs/</a:t>
            </a:r>
            <a:r>
              <a:rPr lang="en-US" altLang="zh-CN" sz="750" dirty="0" err="1">
                <a:latin typeface="+mn-lt"/>
                <a:ea typeface="Microsoft YaHei" panose="020B0503020204020204" pitchFamily="34" charset="-122"/>
              </a:rPr>
              <a:t>WIs.</a:t>
            </a:r>
            <a:endParaRPr lang="en-US" altLang="zh-CN" sz="750" dirty="0">
              <a:latin typeface="+mn-lt"/>
              <a:ea typeface="Microsoft YaHei" panose="020B0503020204020204" pitchFamily="34" charset="-122"/>
            </a:endParaRP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SA1 related OAM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SA2/6 related OAM 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RAN/CT related OAM</a:t>
            </a:r>
            <a:endParaRPr lang="en-US" altLang="zh-CN" sz="825" b="1" dirty="0">
              <a:latin typeface="+mn-lt"/>
              <a:ea typeface="Microsoft YaHei" panose="020B0503020204020204" pitchFamily="34" charset="-122"/>
            </a:endParaRPr>
          </a:p>
          <a:p>
            <a:r>
              <a:rPr lang="en-US" altLang="zh-CN" sz="825" b="1" dirty="0">
                <a:latin typeface="+mn-lt"/>
                <a:ea typeface="Microsoft YaHei" panose="020B0503020204020204" pitchFamily="34" charset="-122"/>
              </a:rPr>
              <a:t>Key sync periods and potential sync consideration:</a:t>
            </a:r>
          </a:p>
          <a:p>
            <a:r>
              <a:rPr lang="zh-CN" altLang="en-US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①  </a:t>
            </a:r>
            <a:r>
              <a:rPr lang="en-US" altLang="zh-CN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Jun (SA5#150)</a:t>
            </a:r>
            <a:r>
              <a:rPr lang="zh-CN" altLang="en-US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 </a:t>
            </a:r>
            <a:r>
              <a:rPr lang="en-US" altLang="zh-CN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~Dec.2023 (SA5#152/</a:t>
            </a:r>
            <a:r>
              <a:rPr lang="en-US" altLang="zh-CN" sz="825" b="1" dirty="0">
                <a:solidFill>
                  <a:srgbClr val="0000FF"/>
                </a:solidFill>
                <a:ea typeface="Microsoft YaHei" panose="020B0503020204020204" pitchFamily="34" charset="-122"/>
              </a:rPr>
              <a:t> </a:t>
            </a:r>
            <a:r>
              <a:rPr lang="en-US" altLang="zh-CN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TSG#102)</a:t>
            </a:r>
            <a:r>
              <a:rPr lang="zh-CN" altLang="en-US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 </a:t>
            </a: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follow SA1 discussion with </a:t>
            </a:r>
            <a:r>
              <a:rPr lang="en-US" altLang="zh-CN" sz="825" b="1" dirty="0">
                <a:solidFill>
                  <a:srgbClr val="FF0000"/>
                </a:solidFill>
                <a:latin typeface="+mn-lt"/>
                <a:ea typeface="Microsoft YaHei" panose="020B0503020204020204" pitchFamily="34" charset="-122"/>
              </a:rPr>
              <a:t>DP</a:t>
            </a:r>
          </a:p>
          <a:p>
            <a:r>
              <a:rPr lang="zh-CN" altLang="en-US" sz="825" b="1" dirty="0">
                <a:solidFill>
                  <a:srgbClr val="0000FF"/>
                </a:solidFill>
                <a:ea typeface="Microsoft YaHei" panose="020B0503020204020204" pitchFamily="34" charset="-122"/>
              </a:rPr>
              <a:t>② </a:t>
            </a:r>
            <a:r>
              <a:rPr lang="en-US" altLang="zh-CN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Oct (SA5#151) ~Dec.2023 (SA5#152/TSG#102): </a:t>
            </a: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Rel-19 </a:t>
            </a:r>
            <a:r>
              <a:rPr lang="en-US" altLang="zh-CN" sz="825" b="1" dirty="0">
                <a:solidFill>
                  <a:srgbClr val="FF0000"/>
                </a:solidFill>
                <a:latin typeface="+mn-lt"/>
                <a:ea typeface="Microsoft YaHei" panose="020B0503020204020204" pitchFamily="34" charset="-122"/>
              </a:rPr>
              <a:t>SIs</a:t>
            </a: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 discussion time window. All SIs are to be ready in TSG#102.</a:t>
            </a:r>
          </a:p>
          <a:p>
            <a:pPr lvl="0"/>
            <a:r>
              <a:rPr lang="zh-CN" altLang="en-US" sz="825" b="1" dirty="0">
                <a:solidFill>
                  <a:srgbClr val="0000FF"/>
                </a:solidFill>
                <a:ea typeface="Microsoft YaHei" panose="020B0503020204020204" pitchFamily="34" charset="-122"/>
              </a:rPr>
              <a:t>③</a:t>
            </a:r>
            <a:r>
              <a:rPr lang="zh-CN" altLang="en-US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 </a:t>
            </a:r>
            <a:r>
              <a:rPr lang="en-US" altLang="zh-CN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Jan (SA5#153) ~Jun. 2024 (SA5#155/TSG#104)</a:t>
            </a:r>
            <a:r>
              <a:rPr lang="en-US" altLang="zh-CN" sz="825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: </a:t>
            </a:r>
            <a:r>
              <a:rPr lang="en-US" altLang="zh-CN" sz="825" b="1" dirty="0">
                <a:solidFill>
                  <a:srgbClr val="FF0000"/>
                </a:solidFill>
                <a:latin typeface="+mn-lt"/>
                <a:ea typeface="Microsoft YaHei" panose="020B0503020204020204" pitchFamily="34" charset="-122"/>
              </a:rPr>
              <a:t>WID package 1(</a:t>
            </a:r>
            <a:r>
              <a:rPr lang="en-US" altLang="zh-CN" sz="825" b="1" dirty="0">
                <a:solidFill>
                  <a:srgbClr val="FF0000"/>
                </a:solidFill>
                <a:latin typeface="Calibri"/>
                <a:ea typeface="Microsoft YaHei" panose="020B0503020204020204" pitchFamily="34" charset="-122"/>
              </a:rPr>
              <a:t>Standalone OAM part1  and SA2/SA6 related OAM)</a:t>
            </a: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 discussion time window. Standalone OAM part 1 and SA2/SA6 related </a:t>
            </a:r>
            <a:r>
              <a:rPr lang="en-US" altLang="zh-CN" sz="825" dirty="0" err="1">
                <a:latin typeface="+mn-lt"/>
                <a:ea typeface="Microsoft YaHei" panose="020B0503020204020204" pitchFamily="34" charset="-122"/>
              </a:rPr>
              <a:t>Wis</a:t>
            </a: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 should be ready in TSG#104, to be able to sync with SA2/SA6 discussion.</a:t>
            </a:r>
          </a:p>
          <a:p>
            <a:r>
              <a:rPr lang="zh-CN" altLang="en-US" sz="825" b="1" dirty="0">
                <a:solidFill>
                  <a:srgbClr val="0000FF"/>
                </a:solidFill>
                <a:ea typeface="Microsoft YaHei" panose="020B0503020204020204" pitchFamily="34" charset="-122"/>
              </a:rPr>
              <a:t>④ </a:t>
            </a:r>
            <a:r>
              <a:rPr lang="en-US" altLang="zh-CN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Jun (SA5#155)~Sep. 2024 (SA5#156/TSG#105)</a:t>
            </a:r>
            <a:r>
              <a:rPr lang="en-US" altLang="zh-CN" sz="825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: </a:t>
            </a:r>
            <a:r>
              <a:rPr lang="en-US" altLang="zh-CN" sz="825" b="1" dirty="0">
                <a:solidFill>
                  <a:srgbClr val="FF0000"/>
                </a:solidFill>
                <a:latin typeface="+mn-lt"/>
                <a:ea typeface="Microsoft YaHei" panose="020B0503020204020204" pitchFamily="34" charset="-122"/>
              </a:rPr>
              <a:t>WID package 2 (standalone OAM part 2 and RAN/CT related OAM)</a:t>
            </a: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  discussion time window. Standalone OAM part 2 and RAN related SIs are to be ready in TSG#105, to be able to sync with RAN/CT.</a:t>
            </a:r>
          </a:p>
          <a:p>
            <a:r>
              <a:rPr lang="zh-CN" altLang="en-US" sz="825" b="1" dirty="0">
                <a:solidFill>
                  <a:srgbClr val="0000FF"/>
                </a:solidFill>
                <a:ea typeface="Microsoft YaHei" panose="020B0503020204020204" pitchFamily="34" charset="-122"/>
              </a:rPr>
              <a:t>⑤</a:t>
            </a:r>
            <a:r>
              <a:rPr lang="en-US" altLang="zh-CN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Jun (SA5#150) ~Dec.2023 (SA5#152/ TSG#102) </a:t>
            </a: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potential sync time window with SA1(6 months).</a:t>
            </a:r>
            <a:endParaRPr lang="en-US" altLang="zh-CN" sz="825" b="1" dirty="0">
              <a:solidFill>
                <a:srgbClr val="0000FF"/>
              </a:solidFill>
              <a:latin typeface="+mn-lt"/>
              <a:ea typeface="Microsoft YaHei" panose="020B0503020204020204" pitchFamily="34" charset="-122"/>
            </a:endParaRPr>
          </a:p>
          <a:p>
            <a:r>
              <a:rPr lang="zh-CN" altLang="en-US" sz="825" b="1" dirty="0">
                <a:solidFill>
                  <a:srgbClr val="0000FF"/>
                </a:solidFill>
                <a:ea typeface="Microsoft YaHei" panose="020B0503020204020204" pitchFamily="34" charset="-122"/>
              </a:rPr>
              <a:t>⑥ </a:t>
            </a:r>
            <a:r>
              <a:rPr lang="en-US" altLang="zh-CN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Apr (SA5#154)~Dec,2024 (SA5#158): </a:t>
            </a:r>
            <a:r>
              <a:rPr lang="en-US" altLang="zh-CN" sz="825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 </a:t>
            </a: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potential sync </a:t>
            </a:r>
            <a:r>
              <a:rPr lang="en-US" altLang="zh-CN" sz="825" dirty="0">
                <a:solidFill>
                  <a:prstClr val="black"/>
                </a:solidFill>
                <a:latin typeface="Calibri"/>
                <a:ea typeface="Microsoft YaHei" panose="020B0503020204020204" pitchFamily="34" charset="-122"/>
              </a:rPr>
              <a:t>time window </a:t>
            </a: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with SA2/SA6(9 months).</a:t>
            </a:r>
          </a:p>
          <a:p>
            <a:r>
              <a:rPr lang="zh-CN" altLang="en-US" sz="825" b="1" dirty="0">
                <a:solidFill>
                  <a:srgbClr val="0000FF"/>
                </a:solidFill>
                <a:ea typeface="Microsoft YaHei" panose="020B0503020204020204" pitchFamily="34" charset="-122"/>
              </a:rPr>
              <a:t>⑦</a:t>
            </a:r>
            <a:r>
              <a:rPr lang="en-US" altLang="zh-CN" sz="825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Oct,2024(SA5#157)~Sep,2025 (TSG#109): </a:t>
            </a:r>
            <a:r>
              <a:rPr lang="en-US" altLang="zh-CN" sz="825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 </a:t>
            </a:r>
            <a:r>
              <a:rPr lang="en-US" altLang="zh-CN" sz="825" dirty="0">
                <a:latin typeface="+mn-lt"/>
                <a:ea typeface="Microsoft YaHei" panose="020B0503020204020204" pitchFamily="34" charset="-122"/>
              </a:rPr>
              <a:t>potential sync time window with RAN/CT (12 months).</a:t>
            </a:r>
            <a:endParaRPr lang="zh-CN" altLang="en-US" sz="825" dirty="0">
              <a:latin typeface="+mn-lt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4A0C4C09-656A-4EBA-845F-2F07940F10B8}"/>
              </a:ext>
            </a:extLst>
          </p:cNvPr>
          <p:cNvSpPr/>
          <p:nvPr/>
        </p:nvSpPr>
        <p:spPr>
          <a:xfrm>
            <a:off x="1026110" y="3797751"/>
            <a:ext cx="280846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5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②</a:t>
            </a:r>
            <a:endParaRPr lang="zh-CN" altLang="en-US" sz="750" b="1" dirty="0">
              <a:solidFill>
                <a:srgbClr val="FF0000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30C3BC8D-9B3D-4C68-BB15-89D9518B50A6}"/>
              </a:ext>
            </a:extLst>
          </p:cNvPr>
          <p:cNvSpPr/>
          <p:nvPr/>
        </p:nvSpPr>
        <p:spPr>
          <a:xfrm>
            <a:off x="2454199" y="1891908"/>
            <a:ext cx="155844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00" b="1" dirty="0">
                <a:solidFill>
                  <a:srgbClr val="FF00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⑥ </a:t>
            </a:r>
            <a:r>
              <a:rPr lang="en-US" altLang="zh-CN" sz="9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9 months SA2/6 sync</a:t>
            </a:r>
            <a:endParaRPr lang="zh-CN" altLang="en-US" sz="900" b="1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1C28EA64-B696-44E3-8A86-6E6942D29097}"/>
              </a:ext>
            </a:extLst>
          </p:cNvPr>
          <p:cNvSpPr/>
          <p:nvPr/>
        </p:nvSpPr>
        <p:spPr>
          <a:xfrm>
            <a:off x="3838175" y="2096834"/>
            <a:ext cx="174599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00" b="1" dirty="0">
                <a:solidFill>
                  <a:srgbClr val="FF00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⑦</a:t>
            </a:r>
            <a:r>
              <a:rPr lang="zh-CN" altLang="en-US" sz="9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9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12 months RAN/CT sync</a:t>
            </a:r>
            <a:endParaRPr lang="zh-CN" altLang="en-US" sz="900" b="1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4F672F5D-F087-4297-A821-A00B29A4F040}"/>
              </a:ext>
            </a:extLst>
          </p:cNvPr>
          <p:cNvCxnSpPr/>
          <p:nvPr/>
        </p:nvCxnSpPr>
        <p:spPr bwMode="auto">
          <a:xfrm flipH="1">
            <a:off x="2791000" y="5374897"/>
            <a:ext cx="832247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0" name="TextBox 109">
            <a:extLst>
              <a:ext uri="{FF2B5EF4-FFF2-40B4-BE49-F238E27FC236}">
                <a16:creationId xmlns:a16="http://schemas.microsoft.com/office/drawing/2014/main" id="{F7E8C959-7BA6-4823-BADF-3A961A71841A}"/>
              </a:ext>
            </a:extLst>
          </p:cNvPr>
          <p:cNvSpPr txBox="1"/>
          <p:nvPr/>
        </p:nvSpPr>
        <p:spPr>
          <a:xfrm>
            <a:off x="3629201" y="5339290"/>
            <a:ext cx="1184940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25" dirty="0">
                <a:solidFill>
                  <a:srgbClr val="FF0000"/>
                </a:solidFill>
              </a:rPr>
              <a:t>Work item 15 months</a:t>
            </a:r>
            <a:endParaRPr lang="zh-CN" altLang="en-US" sz="825" dirty="0">
              <a:solidFill>
                <a:srgbClr val="FF0000"/>
              </a:solidFill>
            </a:endParaRPr>
          </a:p>
        </p:txBody>
      </p: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E96FAFF9-E821-427A-935B-4C9B8B79E197}"/>
              </a:ext>
            </a:extLst>
          </p:cNvPr>
          <p:cNvCxnSpPr>
            <a:cxnSpLocks/>
          </p:cNvCxnSpPr>
          <p:nvPr/>
        </p:nvCxnSpPr>
        <p:spPr bwMode="auto">
          <a:xfrm>
            <a:off x="4764368" y="5387060"/>
            <a:ext cx="598383" cy="349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5D8C3F65-DA37-4EB5-BFB9-0D5C32715617}"/>
              </a:ext>
            </a:extLst>
          </p:cNvPr>
          <p:cNvCxnSpPr>
            <a:cxnSpLocks/>
          </p:cNvCxnSpPr>
          <p:nvPr/>
        </p:nvCxnSpPr>
        <p:spPr bwMode="auto">
          <a:xfrm>
            <a:off x="1759929" y="5070491"/>
            <a:ext cx="0" cy="52362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32B44854-85F5-491F-B801-ED62ED2F3807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767084" y="5408927"/>
            <a:ext cx="233645" cy="325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5" name="TextBox 114">
            <a:extLst>
              <a:ext uri="{FF2B5EF4-FFF2-40B4-BE49-F238E27FC236}">
                <a16:creationId xmlns:a16="http://schemas.microsoft.com/office/drawing/2014/main" id="{885CEAF4-B1D6-4BD1-A6E5-063D27B49715}"/>
              </a:ext>
            </a:extLst>
          </p:cNvPr>
          <p:cNvSpPr txBox="1"/>
          <p:nvPr/>
        </p:nvSpPr>
        <p:spPr>
          <a:xfrm>
            <a:off x="2000729" y="5256891"/>
            <a:ext cx="572513" cy="456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88" dirty="0">
                <a:solidFill>
                  <a:srgbClr val="FF0000"/>
                </a:solidFill>
              </a:rPr>
              <a:t>Studies 6 months</a:t>
            </a:r>
            <a:endParaRPr lang="zh-CN" altLang="en-US" sz="788" dirty="0">
              <a:solidFill>
                <a:srgbClr val="FF0000"/>
              </a:solidFill>
            </a:endParaRPr>
          </a:p>
        </p:txBody>
      </p: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2657363F-DB56-493D-AF99-87EEDFB91981}"/>
              </a:ext>
            </a:extLst>
          </p:cNvPr>
          <p:cNvCxnSpPr>
            <a:cxnSpLocks/>
          </p:cNvCxnSpPr>
          <p:nvPr/>
        </p:nvCxnSpPr>
        <p:spPr bwMode="auto">
          <a:xfrm>
            <a:off x="2573242" y="5418473"/>
            <a:ext cx="22551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2" name="Rectangle 101">
            <a:extLst>
              <a:ext uri="{FF2B5EF4-FFF2-40B4-BE49-F238E27FC236}">
                <a16:creationId xmlns:a16="http://schemas.microsoft.com/office/drawing/2014/main" id="{B5DF9E10-CF5B-4034-A300-39D0483974F1}"/>
              </a:ext>
            </a:extLst>
          </p:cNvPr>
          <p:cNvSpPr/>
          <p:nvPr/>
        </p:nvSpPr>
        <p:spPr bwMode="auto">
          <a:xfrm>
            <a:off x="796503" y="3489098"/>
            <a:ext cx="957963" cy="22922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r>
              <a:rPr lang="en-US" altLang="zh-CN" sz="600" b="1" dirty="0">
                <a:latin typeface="Arial" charset="0"/>
              </a:rPr>
              <a:t>SA5#150~152:</a:t>
            </a:r>
            <a:r>
              <a:rPr lang="en-US" altLang="zh-CN" sz="600" dirty="0">
                <a:latin typeface="Arial" charset="0"/>
              </a:rPr>
              <a:t>Follow SA1 discussion with DP</a:t>
            </a:r>
            <a:endParaRPr lang="zh-CN" altLang="en-US" sz="600" dirty="0">
              <a:latin typeface="Arial" charset="0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6529448A-9C3F-4531-9663-E9DC4C8A210F}"/>
              </a:ext>
            </a:extLst>
          </p:cNvPr>
          <p:cNvSpPr/>
          <p:nvPr/>
        </p:nvSpPr>
        <p:spPr>
          <a:xfrm>
            <a:off x="571693" y="3503850"/>
            <a:ext cx="280846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5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①</a:t>
            </a:r>
            <a:endParaRPr lang="zh-CN" altLang="en-US" sz="750" b="1" dirty="0">
              <a:solidFill>
                <a:srgbClr val="FF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015CFC2-31B8-40AA-8A16-DACFBF0A6FB5}"/>
              </a:ext>
            </a:extLst>
          </p:cNvPr>
          <p:cNvSpPr/>
          <p:nvPr/>
        </p:nvSpPr>
        <p:spPr>
          <a:xfrm>
            <a:off x="2270846" y="4890248"/>
            <a:ext cx="309700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5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④ 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355B002B-A295-4A5D-A8B2-E75613959CF9}"/>
              </a:ext>
            </a:extLst>
          </p:cNvPr>
          <p:cNvSpPr/>
          <p:nvPr/>
        </p:nvSpPr>
        <p:spPr bwMode="auto">
          <a:xfrm>
            <a:off x="831491" y="1759954"/>
            <a:ext cx="967143" cy="2047112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750" dirty="0">
              <a:latin typeface="Arial" charset="0"/>
            </a:endParaRP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CE6C41E3-2444-4AFC-95DE-794BDCD08AB2}"/>
              </a:ext>
            </a:extLst>
          </p:cNvPr>
          <p:cNvSpPr/>
          <p:nvPr/>
        </p:nvSpPr>
        <p:spPr>
          <a:xfrm>
            <a:off x="624727" y="2785022"/>
            <a:ext cx="11625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⑤ </a:t>
            </a:r>
            <a:r>
              <a:rPr lang="en-US" altLang="zh-CN" sz="9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6 months SA1 sync</a:t>
            </a:r>
            <a:endParaRPr lang="zh-CN" altLang="en-US" sz="900" b="1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3" name="Chevron 60">
            <a:extLst>
              <a:ext uri="{FF2B5EF4-FFF2-40B4-BE49-F238E27FC236}">
                <a16:creationId xmlns:a16="http://schemas.microsoft.com/office/drawing/2014/main" id="{79FF77CC-9D95-4D39-8EF6-2BF1718D0B4B}"/>
              </a:ext>
            </a:extLst>
          </p:cNvPr>
          <p:cNvSpPr/>
          <p:nvPr/>
        </p:nvSpPr>
        <p:spPr bwMode="auto">
          <a:xfrm>
            <a:off x="1787325" y="3654343"/>
            <a:ext cx="1581679" cy="136328"/>
          </a:xfrm>
          <a:prstGeom prst="chevron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altLang="zh-CN" sz="600" dirty="0">
                <a:latin typeface="Montserrat" panose="00000500000000000000" pitchFamily="50" charset="0"/>
                <a:ea typeface="ＭＳ Ｐゴシック" charset="-128"/>
              </a:rPr>
              <a:t>Studies (SA5 OAM) (standalone OAM-part2)</a:t>
            </a:r>
          </a:p>
        </p:txBody>
      </p:sp>
      <p:sp>
        <p:nvSpPr>
          <p:cNvPr id="112" name="Rectangle 2">
            <a:extLst>
              <a:ext uri="{FF2B5EF4-FFF2-40B4-BE49-F238E27FC236}">
                <a16:creationId xmlns:a16="http://schemas.microsoft.com/office/drawing/2014/main" id="{F2ADCDCA-FF4B-4867-B037-BBBA350A32D0}"/>
              </a:ext>
            </a:extLst>
          </p:cNvPr>
          <p:cNvSpPr/>
          <p:nvPr/>
        </p:nvSpPr>
        <p:spPr>
          <a:xfrm>
            <a:off x="1731726" y="4253799"/>
            <a:ext cx="309700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50" b="1" dirty="0">
                <a:solidFill>
                  <a:srgbClr val="FF00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③</a:t>
            </a:r>
            <a:r>
              <a:rPr lang="zh-CN" altLang="en-US" sz="75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D5AFF775-764C-4384-95EE-A355EAD07A13}"/>
              </a:ext>
            </a:extLst>
          </p:cNvPr>
          <p:cNvSpPr/>
          <p:nvPr/>
        </p:nvSpPr>
        <p:spPr bwMode="auto">
          <a:xfrm>
            <a:off x="1937892" y="4034580"/>
            <a:ext cx="2896201" cy="681378"/>
          </a:xfrm>
          <a:prstGeom prst="rect">
            <a:avLst/>
          </a:prstGeom>
          <a:noFill/>
          <a:ln w="31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750" dirty="0">
              <a:latin typeface="Arial" charset="0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5351138B-6E09-4678-B3EB-1A28F51CB8F6}"/>
              </a:ext>
            </a:extLst>
          </p:cNvPr>
          <p:cNvSpPr/>
          <p:nvPr/>
        </p:nvSpPr>
        <p:spPr bwMode="auto">
          <a:xfrm>
            <a:off x="2561650" y="4727031"/>
            <a:ext cx="2788661" cy="567158"/>
          </a:xfrm>
          <a:prstGeom prst="rect">
            <a:avLst/>
          </a:prstGeom>
          <a:noFill/>
          <a:ln w="31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750" dirty="0">
              <a:latin typeface="Arial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0412AFA0-A22C-4E4A-A1E7-78F63FBE3909}"/>
              </a:ext>
            </a:extLst>
          </p:cNvPr>
          <p:cNvSpPr/>
          <p:nvPr/>
        </p:nvSpPr>
        <p:spPr bwMode="auto">
          <a:xfrm>
            <a:off x="1967400" y="4048878"/>
            <a:ext cx="783413" cy="21929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525" b="1" dirty="0">
                <a:latin typeface="Arial" charset="0"/>
              </a:rPr>
              <a:t>SA5#153~155:</a:t>
            </a:r>
            <a:r>
              <a:rPr lang="en-US" altLang="zh-CN" sz="525" dirty="0">
                <a:latin typeface="Arial" charset="0"/>
              </a:rPr>
              <a:t> New WIDs package 1</a:t>
            </a:r>
            <a:endParaRPr lang="zh-CN" altLang="en-US" sz="525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2973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E261-4DC2-0965-911A-BB6525E42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44730A-2204-363A-DDDF-0AAA23822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8388350" cy="4830763"/>
          </a:xfrm>
        </p:spPr>
        <p:txBody>
          <a:bodyPr/>
          <a:lstStyle/>
          <a:p>
            <a:r>
              <a:rPr lang="en-US" sz="2000" dirty="0"/>
              <a:t>Assumptions for SA5 OAM (</a:t>
            </a:r>
            <a:r>
              <a:rPr lang="en-US" sz="2000" dirty="0">
                <a:solidFill>
                  <a:srgbClr val="FF0000"/>
                </a:solidFill>
              </a:rPr>
              <a:t>diff to SA2 marked in red)</a:t>
            </a:r>
            <a:r>
              <a:rPr lang="en-US" sz="2000" dirty="0"/>
              <a:t>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Rel-19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 (same daily schema as SA2) 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Q4+QL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1 parallel (OAM) stream per session =&gt; 18 TUs per meeting (incl. 2 TUs as buffer) = 180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Assume Maintenance + Buffer = 33% as in SA2  =&gt; 59.4 TU ~ 60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  <a:highlight>
                  <a:srgbClr val="FFFF00"/>
                </a:highlight>
              </a:rPr>
              <a:t>Resulting total TUs avail. f. SI/WI: 10 meetings x 18 sessions = 180 TU minus 60 =&gt; 120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  <a:highlight>
                  <a:srgbClr val="FFFF00"/>
                </a:highlight>
              </a:rPr>
              <a:t>With 20 SI/WI =&gt; Average 6 TU per SI/WI (0.6/meeting). </a:t>
            </a:r>
            <a:r>
              <a:rPr lang="en-US" sz="1600" dirty="0">
                <a:solidFill>
                  <a:schemeClr val="accent1"/>
                </a:solidFill>
                <a:highlight>
                  <a:srgbClr val="FFFF00"/>
                </a:highlight>
              </a:rPr>
              <a:t>Cf. SA2: Average 6.8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  <a:highlight>
                  <a:srgbClr val="FFFF00"/>
                </a:highlight>
              </a:rPr>
              <a:t>=&gt; Recommended MAX no. of SI/WI = 20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  <a:highlight>
                  <a:srgbClr val="FFFF00"/>
                </a:highlight>
              </a:rPr>
              <a:t>=&gt; Proposed max number of TUs allocated to any SI/WI in 1 meeting = same as in SA2 = 2</a:t>
            </a:r>
            <a:endParaRPr lang="en-SE" sz="16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15935997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E261-4DC2-0965-911A-BB6525E42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44730A-2204-363A-DDDF-0AAA23822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8388350" cy="4830763"/>
          </a:xfrm>
        </p:spPr>
        <p:txBody>
          <a:bodyPr/>
          <a:lstStyle/>
          <a:p>
            <a:r>
              <a:rPr lang="en-US" sz="2000" dirty="0"/>
              <a:t>Assumptions for SA5 CH: </a:t>
            </a:r>
          </a:p>
          <a:p>
            <a:pPr lvl="1"/>
            <a:r>
              <a:rPr lang="en-US" sz="1600" dirty="0"/>
              <a:t>6 ordinary meetings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Rel-19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4 sessions per meeting day  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calls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Wednesday Q3-Q4 and Thursday Q1-Q2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closing plenary regular on Thursday Q3-Q4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There are currently no parallel CH stream for any session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Maintenance regular on Wednesday (Q1-Q2)+ Q3 Buffer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  <a:highlight>
                  <a:srgbClr val="FFFF00"/>
                </a:highlight>
              </a:rPr>
              <a:t>Resulting total TUs avail. for SI/WI: 10 meetings x 8 sessions = 80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  <a:highlight>
                  <a:srgbClr val="FFFF00"/>
                </a:highlight>
              </a:rPr>
              <a:t>=&gt; Current calculation without any change on the schedule for max no. of SI/WI = 12 (currently 5 WID and 6 SID in Rel-18)</a:t>
            </a:r>
          </a:p>
        </p:txBody>
      </p:sp>
    </p:spTree>
    <p:extLst>
      <p:ext uri="{BB962C8B-B14F-4D97-AF65-F5344CB8AC3E}">
        <p14:creationId xmlns:p14="http://schemas.microsoft.com/office/powerpoint/2010/main" val="9022888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7115</TotalTime>
  <Words>1966</Words>
  <Application>Microsoft Office PowerPoint</Application>
  <PresentationFormat>On-screen Show (4:3)</PresentationFormat>
  <Paragraphs>322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Microsoft YaHei</vt:lpstr>
      <vt:lpstr>Microsoft YaHei UI</vt:lpstr>
      <vt:lpstr>Arial</vt:lpstr>
      <vt:lpstr>Calibri</vt:lpstr>
      <vt:lpstr>Montserrat</vt:lpstr>
      <vt:lpstr>Times New Roman</vt:lpstr>
      <vt:lpstr>Wingdings</vt:lpstr>
      <vt:lpstr>Office Theme</vt:lpstr>
      <vt:lpstr>PowerPoint Presentation</vt:lpstr>
      <vt:lpstr>Rel-19 Workshop Plan  (endorsed in SP-230383)</vt:lpstr>
      <vt:lpstr>Rel-19 Workshop Agenda </vt:lpstr>
      <vt:lpstr>Rel-19 Timeline</vt:lpstr>
      <vt:lpstr>Release 19 timeline - text version</vt:lpstr>
      <vt:lpstr>WG Input to Rel-19 Workshop (example for SA5 OAM)</vt:lpstr>
      <vt:lpstr>PowerPoint Presentation</vt:lpstr>
      <vt:lpstr>TU Budget for SA5 OAM</vt:lpstr>
      <vt:lpstr>TU Budget for SA5 CH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Thomas Tovinger</cp:lastModifiedBy>
  <cp:revision>45</cp:revision>
  <dcterms:created xsi:type="dcterms:W3CDTF">2008-08-30T09:32:10Z</dcterms:created>
  <dcterms:modified xsi:type="dcterms:W3CDTF">2023-06-02T19:38:30Z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